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70" r:id="rId2"/>
  </p:sldIdLst>
  <p:sldSz cx="6858000" cy="9906000" type="A4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9">
          <p15:clr>
            <a:srgbClr val="A4A3A4"/>
          </p15:clr>
        </p15:guide>
        <p15:guide id="2" pos="4305">
          <p15:clr>
            <a:srgbClr val="A4A3A4"/>
          </p15:clr>
        </p15:guide>
        <p15:guide id="3" pos="2603">
          <p15:clr>
            <a:srgbClr val="A4A3A4"/>
          </p15:clr>
        </p15:guide>
        <p15:guide id="4" pos="4015">
          <p15:clr>
            <a:srgbClr val="A4A3A4"/>
          </p15:clr>
        </p15:guide>
        <p15:guide id="5" pos="4143">
          <p15:clr>
            <a:srgbClr val="A4A3A4"/>
          </p15:clr>
        </p15:guide>
        <p15:guide id="6" orient="horz" pos="2753">
          <p15:clr>
            <a:srgbClr val="A4A3A4"/>
          </p15:clr>
        </p15:guide>
        <p15:guide id="7" pos="38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nie" initials="J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9861" autoAdjust="0"/>
  </p:normalViewPr>
  <p:slideViewPr>
    <p:cSldViewPr snapToGrid="0" snapToObjects="1" showGuides="1">
      <p:cViewPr varScale="1">
        <p:scale>
          <a:sx n="71" d="100"/>
          <a:sy n="71" d="100"/>
        </p:scale>
        <p:origin x="798" y="72"/>
      </p:cViewPr>
      <p:guideLst>
        <p:guide orient="horz" pos="6239"/>
        <p:guide pos="4305"/>
        <p:guide pos="2603"/>
        <p:guide pos="4015"/>
        <p:guide pos="4143"/>
        <p:guide orient="horz" pos="2753"/>
        <p:guide pos="3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4106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790C0336-7C00-4B7E-8947-CD4FFA379D33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2231" cy="34106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1"/>
            <a:ext cx="4302231" cy="34106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FBBD2AD0-6175-4C51-908D-72526A9DE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38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4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4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3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1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3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3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4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5B2FC-172F-CF49-B2F0-68751D89D2F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FDCEC-142A-F84F-93A6-36D87A2E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5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45" y="1671733"/>
            <a:ext cx="4183918" cy="24613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744" y="438912"/>
            <a:ext cx="638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Supplementary Figure 2:</a:t>
            </a:r>
            <a:r>
              <a:rPr lang="en-GB" sz="1400" dirty="0"/>
              <a:t> Cell counts in </a:t>
            </a:r>
            <a:r>
              <a:rPr lang="en-GB" sz="1400" dirty="0" err="1"/>
              <a:t>broncho</a:t>
            </a:r>
            <a:r>
              <a:rPr lang="en-GB" sz="1400" dirty="0"/>
              <a:t>-alveolar fluid 24 hours after challenge with 10</a:t>
            </a:r>
            <a:r>
              <a:rPr lang="en-GB" sz="1400" baseline="30000" dirty="0"/>
              <a:t>7</a:t>
            </a:r>
            <a:r>
              <a:rPr lang="en-GB" sz="1400" dirty="0"/>
              <a:t> CFU S. pneumoniae TIGR4 in IVIG-treated and PBS-control mice.</a:t>
            </a:r>
          </a:p>
        </p:txBody>
      </p:sp>
    </p:spTree>
    <p:extLst>
      <p:ext uri="{BB962C8B-B14F-4D97-AF65-F5344CB8AC3E}">
        <p14:creationId xmlns:p14="http://schemas.microsoft.com/office/powerpoint/2010/main" val="121829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13917</TotalTime>
  <Words>26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UCL Division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Brown</dc:creator>
  <cp:lastModifiedBy>Jonathan Cohen</cp:lastModifiedBy>
  <cp:revision>190</cp:revision>
  <cp:lastPrinted>2016-10-29T11:51:43Z</cp:lastPrinted>
  <dcterms:created xsi:type="dcterms:W3CDTF">2015-02-10T14:57:06Z</dcterms:created>
  <dcterms:modified xsi:type="dcterms:W3CDTF">2017-01-11T20:22:44Z</dcterms:modified>
</cp:coreProperties>
</file>