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286" r:id="rId3"/>
    <p:sldId id="290" r:id="rId4"/>
    <p:sldId id="287" r:id="rId5"/>
    <p:sldId id="288" r:id="rId6"/>
    <p:sldId id="289" r:id="rId7"/>
    <p:sldId id="291" r:id="rId8"/>
    <p:sldId id="29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4" d="100"/>
          <a:sy n="64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F29BA-E517-461E-8B4F-8F4E14D2200B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6F54B-40E9-4E9E-B454-19FAFA8DB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22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6A02D-5F2F-4872-8D63-6857BE4E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3">
            <a:extLst>
              <a:ext uri="{FF2B5EF4-FFF2-40B4-BE49-F238E27FC236}">
                <a16:creationId xmlns:a16="http://schemas.microsoft.com/office/drawing/2014/main" id="{EC93BA1D-499B-46D5-B53A-D862CA736D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408369"/>
              </p:ext>
            </p:extLst>
          </p:nvPr>
        </p:nvGraphicFramePr>
        <p:xfrm>
          <a:off x="134633" y="975320"/>
          <a:ext cx="8874733" cy="533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1964">
                  <a:extLst>
                    <a:ext uri="{9D8B030D-6E8A-4147-A177-3AD203B41FA5}">
                      <a16:colId xmlns:a16="http://schemas.microsoft.com/office/drawing/2014/main" val="605078421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85683268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66584386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443726240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/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(2,32)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Face at Cong. or </a:t>
                      </a:r>
                      <a:r>
                        <a:rPr kumimoji="1" lang="en-US" altLang="ja-JP" sz="1400" i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  <a:b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(1,16)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Gaze at Neutral, Angry, and Happy</a:t>
                      </a:r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1" lang="ja-JP" altLang="en-US" sz="140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1" lang="ja-JP" altLang="en-US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kumimoji="1" lang="ja-JP" altLang="en-US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ｐ</a:t>
                      </a:r>
                      <a:r>
                        <a:rPr kumimoji="1" lang="en-US" altLang="ja-JP" i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(partial 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η</a:t>
                      </a:r>
                      <a:r>
                        <a:rPr lang="en-US" altLang="ja-JP" sz="1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)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6627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.619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.545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.037 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603205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.098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52095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Neutral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.213</a:t>
                      </a:r>
                      <a:endParaRPr kumimoji="1" lang="en-US" altLang="ja-JP" sz="1800" baseline="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7657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Angry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1.869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377933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Happy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.016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971518"/>
                  </a:ext>
                </a:extLst>
              </a:tr>
            </a:tbl>
          </a:graphicData>
        </a:graphic>
      </p:graphicFrame>
      <p:sp>
        <p:nvSpPr>
          <p:cNvPr id="8" name="タイトル 1">
            <a:extLst>
              <a:ext uri="{FF2B5EF4-FFF2-40B4-BE49-F238E27FC236}">
                <a16:creationId xmlns:a16="http://schemas.microsoft.com/office/drawing/2014/main" id="{DE31956A-4FBE-4393-8ADF-65D88040C403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b="1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S2 Table: </a:t>
            </a:r>
            <a:r>
              <a:rPr lang="en-US" altLang="ja-JP" sz="2000" b="1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ERPs for young adults.</a:t>
            </a:r>
            <a:br>
              <a:rPr lang="ja-JP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(a) N1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Fz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Simple main effect test after the interaction of ANOVA.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5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6A02D-5F2F-4872-8D63-6857BE4E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3">
            <a:extLst>
              <a:ext uri="{FF2B5EF4-FFF2-40B4-BE49-F238E27FC236}">
                <a16:creationId xmlns:a16="http://schemas.microsoft.com/office/drawing/2014/main" id="{B866D905-72BE-422E-B84F-58EA40245F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101288"/>
              </p:ext>
            </p:extLst>
          </p:nvPr>
        </p:nvGraphicFramePr>
        <p:xfrm>
          <a:off x="134633" y="831304"/>
          <a:ext cx="8874733" cy="533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1964">
                  <a:extLst>
                    <a:ext uri="{9D8B030D-6E8A-4147-A177-3AD203B41FA5}">
                      <a16:colId xmlns:a16="http://schemas.microsoft.com/office/drawing/2014/main" val="605078421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85683268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66584386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443726240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/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(2,32)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Face at Cong. or </a:t>
                      </a:r>
                      <a:r>
                        <a:rPr kumimoji="1" lang="en-US" altLang="ja-JP" sz="1400" i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  <a:b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(1,16)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Gaze at Neutral, Angry, and Happy</a:t>
                      </a:r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1" lang="ja-JP" altLang="en-US" sz="140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1" lang="ja-JP" altLang="en-US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kumimoji="1" lang="ja-JP" altLang="en-US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ｐ</a:t>
                      </a:r>
                      <a:r>
                        <a:rPr kumimoji="1" lang="en-US" altLang="ja-JP" i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(partial 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η</a:t>
                      </a:r>
                      <a:r>
                        <a:rPr lang="en-US" altLang="ja-JP" sz="1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)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6627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2.959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.066</a:t>
                      </a:r>
                      <a:r>
                        <a:rPr kumimoji="1" lang="en-US" altLang="ja-JP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603205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52095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Neutral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7657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Angry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.059</a:t>
                      </a:r>
                      <a:r>
                        <a:rPr kumimoji="1" lang="en-US" altLang="ja-JP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377933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Happy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971518"/>
                  </a:ext>
                </a:extLst>
              </a:tr>
            </a:tbl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:a16="http://schemas.microsoft.com/office/drawing/2014/main" id="{13D85FE8-86DA-4E39-8A23-21D49D20D3B1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(b) Latency of P2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Fz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Simple main effect test after the interaction of ANOVA.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2867B70-CEFC-44D0-8EAB-FAC2AC87A3FE}"/>
              </a:ext>
            </a:extLst>
          </p:cNvPr>
          <p:cNvSpPr txBox="1"/>
          <p:nvPr/>
        </p:nvSpPr>
        <p:spPr>
          <a:xfrm>
            <a:off x="4608512" y="62373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430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†,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&lt; .1.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0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コンテンツ プレースホルダー 3">
                <a:extLst>
                  <a:ext uri="{FF2B5EF4-FFF2-40B4-BE49-F238E27FC236}">
                    <a16:creationId xmlns:a16="http://schemas.microsoft.com/office/drawing/2014/main" id="{E3B99D22-30AC-4836-9BB7-0C94804D4AE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29863617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722665126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-6.2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2.230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.040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.121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-7.1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2.172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.045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.121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.240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.814</a:t>
                          </a:r>
                          <a:endParaRPr kumimoji="1" lang="en-US" altLang="ja-JP" sz="1800" baseline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.814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コンテンツ プレースホルダー 3">
                <a:extLst>
                  <a:ext uri="{FF2B5EF4-FFF2-40B4-BE49-F238E27FC236}">
                    <a16:creationId xmlns:a16="http://schemas.microsoft.com/office/drawing/2014/main" id="{E3B99D22-30AC-4836-9BB7-0C94804D4AE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29863617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722665126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028" t="-671" r="-1761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-6.2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2.230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.040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.121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-7.1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2.172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.045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.121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.240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.814</a:t>
                          </a:r>
                          <a:endParaRPr kumimoji="1" lang="en-US" altLang="ja-JP" sz="1800" baseline="0" dirty="0">
                            <a:solidFill>
                              <a:schemeClr val="tx1"/>
                            </a:solidFill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.814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タイトル 1">
            <a:extLst>
              <a:ext uri="{FF2B5EF4-FFF2-40B4-BE49-F238E27FC236}">
                <a16:creationId xmlns:a16="http://schemas.microsoft.com/office/drawing/2014/main" id="{F9931245-3F6B-4E72-B20E-C3F4CBF460A7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(c) Latency of P2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Fz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 at Cong. 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3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2022E765-C47B-4422-BF33-72FEE629644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96223770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423089976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2.771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.014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.041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.150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1.903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.150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2022E765-C47B-4422-BF33-72FEE629644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96223770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423089976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028" t="-671" r="-1761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2.771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.014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.041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.150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-0.5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1.903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.150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タイトル 1">
            <a:extLst>
              <a:ext uri="{FF2B5EF4-FFF2-40B4-BE49-F238E27FC236}">
                <a16:creationId xmlns:a16="http://schemas.microsoft.com/office/drawing/2014/main" id="{6BA2CD5B-8E4F-45AE-B25E-9260DEBB0DAF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(d) N2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Fz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conditions. 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E74023-FAE2-4377-8750-B1559B67A9D9}"/>
              </a:ext>
            </a:extLst>
          </p:cNvPr>
          <p:cNvSpPr txBox="1"/>
          <p:nvPr/>
        </p:nvSpPr>
        <p:spPr>
          <a:xfrm>
            <a:off x="4572000" y="429828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715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*,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&lt; .05.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8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22087A20-0CA8-4485-8DE6-D6EFBA56F3D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34721299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70585610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2.441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.027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.080</a:t>
                          </a:r>
                          <a:r>
                            <a:rPr kumimoji="1" lang="en-US" altLang="ja-JP" sz="180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.525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.607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.607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-1.0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2.029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.060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.119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22087A20-0CA8-4485-8DE6-D6EFBA56F3D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34721299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70585610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028" t="-671" r="-1761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2.441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.027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.080</a:t>
                          </a:r>
                          <a:r>
                            <a:rPr kumimoji="1" lang="en-US" altLang="ja-JP" sz="180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.525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.607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.607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-1.0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2.029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.060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.119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タイトル 1">
            <a:extLst>
              <a:ext uri="{FF2B5EF4-FFF2-40B4-BE49-F238E27FC236}">
                <a16:creationId xmlns:a16="http://schemas.microsoft.com/office/drawing/2014/main" id="{56899B62-1170-4F22-ABA2-7D7D535CD25F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(e) P3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conditions. 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018CA6-4C04-4E71-9BA0-7F2C881DF5CE}"/>
              </a:ext>
            </a:extLst>
          </p:cNvPr>
          <p:cNvSpPr txBox="1"/>
          <p:nvPr/>
        </p:nvSpPr>
        <p:spPr>
          <a:xfrm>
            <a:off x="4572000" y="42930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715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†,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&lt; .1.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3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6A02D-5F2F-4872-8D63-6857BE4EA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3">
            <a:extLst>
              <a:ext uri="{FF2B5EF4-FFF2-40B4-BE49-F238E27FC236}">
                <a16:creationId xmlns:a16="http://schemas.microsoft.com/office/drawing/2014/main" id="{9256B6E2-74AA-4C4F-A598-6F4F1041FD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328326"/>
              </p:ext>
            </p:extLst>
          </p:nvPr>
        </p:nvGraphicFramePr>
        <p:xfrm>
          <a:off x="134633" y="831304"/>
          <a:ext cx="8874733" cy="533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1964">
                  <a:extLst>
                    <a:ext uri="{9D8B030D-6E8A-4147-A177-3AD203B41FA5}">
                      <a16:colId xmlns:a16="http://schemas.microsoft.com/office/drawing/2014/main" val="605078421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85683268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66584386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443726240"/>
                    </a:ext>
                  </a:extLst>
                </a:gridCol>
              </a:tblGrid>
              <a:tr h="906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/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(2,32)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Face at Cong. or </a:t>
                      </a:r>
                      <a:r>
                        <a:rPr kumimoji="1" lang="en-US" altLang="ja-JP" sz="1400" i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  <a:b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1" lang="en-US" altLang="ja-JP" sz="1400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(1,16)</a:t>
                      </a:r>
                      <a:r>
                        <a:rPr kumimoji="1" lang="en-US" altLang="ja-JP" sz="140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Gaze at Neutral, Angry, and Happy</a:t>
                      </a:r>
                      <a:r>
                        <a:rPr kumimoji="1" lang="en-US" altLang="ja-JP" sz="14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1" lang="ja-JP" altLang="en-US" sz="140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1" lang="ja-JP" altLang="en-US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r>
                        <a:rPr kumimoji="1" lang="ja-JP" altLang="en-US" i="1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ｐ</a:t>
                      </a:r>
                      <a:r>
                        <a:rPr kumimoji="1" lang="en-US" altLang="ja-JP" i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(partial </a:t>
                      </a:r>
                      <a:r>
                        <a:rPr lang="en-US" altLang="ja-JP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η</a:t>
                      </a:r>
                      <a:r>
                        <a:rPr lang="en-US" altLang="ja-JP" sz="1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2</a:t>
                      </a: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明朝" panose="02020609040205080304" pitchFamily="17" charset="-128"/>
                        </a:rPr>
                        <a:t>)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6627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4.068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.027</a:t>
                      </a:r>
                      <a:r>
                        <a:rPr kumimoji="1" lang="en-US" altLang="ja-JP" sz="18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603205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</a:t>
                      </a:r>
                      <a:r>
                        <a:rPr kumimoji="1" lang="en-US" altLang="ja-JP" sz="200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Incong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1" lang="en-US" altLang="ja-JP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.003</a:t>
                      </a:r>
                      <a:r>
                        <a:rPr kumimoji="1" lang="en-US" altLang="ja-JP" sz="18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kumimoji="1" lang="en-US" altLang="ja-JP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52095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Neutral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5.050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.039</a:t>
                      </a:r>
                      <a:r>
                        <a:rPr kumimoji="1" lang="en-US" altLang="ja-JP" sz="18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kumimoji="1" lang="en-US" altLang="ja-JP" sz="1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7657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Angry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2.499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377933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</a:t>
                      </a:r>
                      <a:r>
                        <a:rPr kumimoji="1" lang="en-US" altLang="ja-JP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Happy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.019</a:t>
                      </a:r>
                      <a:r>
                        <a:rPr kumimoji="1" lang="en-US" altLang="ja-JP" sz="18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kumimoji="1" lang="en-US" altLang="ja-JP" sz="1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.297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971518"/>
                  </a:ext>
                </a:extLst>
              </a:tr>
            </a:tbl>
          </a:graphicData>
        </a:graphic>
      </p:graphicFrame>
      <p:sp>
        <p:nvSpPr>
          <p:cNvPr id="7" name="タイトル 1">
            <a:extLst>
              <a:ext uri="{FF2B5EF4-FFF2-40B4-BE49-F238E27FC236}">
                <a16:creationId xmlns:a16="http://schemas.microsoft.com/office/drawing/2014/main" id="{F3281A68-0D80-41A3-96FD-4117DB880FF0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(f) P3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Simple main effect test after the interaction of ANOVA. 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F49BF5-9C8D-44F1-BE2B-5BEB16B4AC73}"/>
              </a:ext>
            </a:extLst>
          </p:cNvPr>
          <p:cNvSpPr txBox="1"/>
          <p:nvPr/>
        </p:nvSpPr>
        <p:spPr>
          <a:xfrm>
            <a:off x="4572000" y="62373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715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**,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&lt; .01; *,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&lt; .05.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B2ED3389-3CD3-4218-AB8B-3BE1596EC8F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4772557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18806671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2.415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.028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.058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+1.6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2.599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.058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.125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.903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.903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B2ED3389-3CD3-4218-AB8B-3BE1596EC8F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4772557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118806671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028" t="-671" r="-1761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2.415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.028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.058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+1.6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2.599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.019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.058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†</a:t>
                          </a:r>
                          <a:endParaRPr kumimoji="1" lang="en-US" altLang="ja-JP" sz="18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.125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aseline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.903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.903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タイトル 1">
            <a:extLst>
              <a:ext uri="{FF2B5EF4-FFF2-40B4-BE49-F238E27FC236}">
                <a16:creationId xmlns:a16="http://schemas.microsoft.com/office/drawing/2014/main" id="{40DCDC94-C68E-4137-9256-D262A9BED9AD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(g) P3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 at Cong. 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CC8D90-D69D-4416-B584-899E7B08C4E8}"/>
              </a:ext>
            </a:extLst>
          </p:cNvPr>
          <p:cNvSpPr txBox="1"/>
          <p:nvPr/>
        </p:nvSpPr>
        <p:spPr>
          <a:xfrm>
            <a:off x="4572000" y="42930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715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†,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&lt; .1.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24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B2ED3389-3CD3-4218-AB8B-3BE1596EC8F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38096821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0221917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Adjusted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kumimoji="1" lang="en-US" altLang="ja-JP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a14:m>
                          <a:endParaRPr kumimoji="1" lang="en-US" altLang="ja-JP" i="0" baseline="3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1.908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.149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1.887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.149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-2.0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3.597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.002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.007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コンテンツ プレースホルダー 3">
                <a:extLst>
                  <a:ext uri="{FF2B5EF4-FFF2-40B4-BE49-F238E27FC236}">
                    <a16:creationId xmlns:a16="http://schemas.microsoft.com/office/drawing/2014/main" id="{B2ED3389-3CD3-4218-AB8B-3BE1596EC8F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38096821"/>
                  </p:ext>
                </p:extLst>
              </p:nvPr>
            </p:nvGraphicFramePr>
            <p:xfrm>
              <a:off x="134633" y="845887"/>
              <a:ext cx="8874736" cy="337520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961964">
                      <a:extLst>
                        <a:ext uri="{9D8B030D-6E8A-4147-A177-3AD203B41FA5}">
                          <a16:colId xmlns:a16="http://schemas.microsoft.com/office/drawing/2014/main" val="605078421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8568326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3022191785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665843864"/>
                        </a:ext>
                      </a:extLst>
                    </a:gridCol>
                    <a:gridCol w="1728193">
                      <a:extLst>
                        <a:ext uri="{9D8B030D-6E8A-4147-A177-3AD203B41FA5}">
                          <a16:colId xmlns:a16="http://schemas.microsoft.com/office/drawing/2014/main" val="2443726240"/>
                        </a:ext>
                      </a:extLst>
                    </a:gridCol>
                  </a:tblGrid>
                  <a:tr h="906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Items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Difference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400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 vs. B: A - B)</a:t>
                          </a: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kumimoji="1" lang="en-US" altLang="ja-JP" i="0" baseline="-25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(16)</a:t>
                          </a:r>
                          <a:endParaRPr kumimoji="1" lang="ja-JP" altLang="en-US" sz="1400" i="0" baseline="-25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i="1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endParaRPr kumimoji="1" lang="ja-JP" altLang="en-US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13028" t="-671" r="-1761" b="-273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996627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Angry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0.9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1.908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.075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.149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603205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Neutral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1.887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.077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i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.149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952095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Angry vs. Happy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-2.0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3.597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.002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18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.007</a:t>
                          </a:r>
                          <a:r>
                            <a:rPr kumimoji="1" lang="en-US" altLang="ja-JP" sz="1800" baseline="3000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**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427657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タイトル 1">
            <a:extLst>
              <a:ext uri="{FF2B5EF4-FFF2-40B4-BE49-F238E27FC236}">
                <a16:creationId xmlns:a16="http://schemas.microsoft.com/office/drawing/2014/main" id="{068B218D-C985-416C-8FB9-1A092D3E4400}"/>
              </a:ext>
            </a:extLst>
          </p:cNvPr>
          <p:cNvSpPr txBox="1">
            <a:spLocks/>
          </p:cNvSpPr>
          <p:nvPr/>
        </p:nvSpPr>
        <p:spPr>
          <a:xfrm>
            <a:off x="134632" y="106362"/>
            <a:ext cx="8874733" cy="682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(h) P3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Pz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: Multiple comparisons between Face conditions at </a:t>
            </a:r>
            <a:r>
              <a:rPr lang="en-US" altLang="ja-JP" sz="2000" kern="100" dirty="0" err="1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Incong</a:t>
            </a:r>
            <a:r>
              <a:rPr lang="en-US" altLang="ja-JP" sz="2000" kern="10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</a:t>
            </a:r>
            <a:endParaRPr lang="ja-JP" altLang="ja-JP" sz="2000" kern="10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D31815-6126-428B-8736-B4368873F2BB}"/>
              </a:ext>
            </a:extLst>
          </p:cNvPr>
          <p:cNvSpPr txBox="1"/>
          <p:nvPr/>
        </p:nvSpPr>
        <p:spPr>
          <a:xfrm>
            <a:off x="4571998" y="42930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7150" algn="r" latinLnBrk="1"/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**, </a:t>
            </a:r>
            <a:r>
              <a:rPr lang="en-US" altLang="ja-JP" sz="1800" i="1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 </a:t>
            </a:r>
            <a:r>
              <a:rPr lang="en-US" altLang="ja-JP" sz="18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&lt; .01.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97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700</Words>
  <Application>Microsoft Office PowerPoint</Application>
  <PresentationFormat>画面に合わせる (4:3)</PresentationFormat>
  <Paragraphs>197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游ゴシック</vt:lpstr>
      <vt:lpstr>游明朝</vt:lpstr>
      <vt:lpstr>Arial</vt:lpstr>
      <vt:lpstr>Calibri</vt:lpstr>
      <vt:lpstr>Cambria Math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ERP responses (uV) in the children</dc:title>
  <dc:creator>USER</dc:creator>
  <cp:lastModifiedBy>柏原 考爾(kojikasi)</cp:lastModifiedBy>
  <cp:revision>994</cp:revision>
  <dcterms:created xsi:type="dcterms:W3CDTF">2019-08-15T18:36:33Z</dcterms:created>
  <dcterms:modified xsi:type="dcterms:W3CDTF">2022-04-02T15:21:24Z</dcterms:modified>
</cp:coreProperties>
</file>