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0" r:id="rId2"/>
    <p:sldId id="281" r:id="rId3"/>
    <p:sldId id="283" r:id="rId4"/>
    <p:sldId id="284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4" d="100"/>
          <a:sy n="64" d="100"/>
        </p:scale>
        <p:origin x="150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F29BA-E517-461E-8B4F-8F4E14D2200B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6F54B-40E9-4E9E-B454-19FAFA8DB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220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4A4067-FFC5-4C46-AA6C-7CF5FE49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32" y="106362"/>
            <a:ext cx="8874733" cy="682395"/>
          </a:xfrm>
        </p:spPr>
        <p:txBody>
          <a:bodyPr>
            <a:noAutofit/>
          </a:bodyPr>
          <a:lstStyle/>
          <a:p>
            <a:pPr algn="l"/>
            <a:r>
              <a:rPr lang="en-US" altLang="ja-JP" sz="2000" b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S1 Table: ERPs for preschoolers.</a:t>
            </a:r>
            <a:br>
              <a:rPr lang="ja-JP" altLang="ja-JP" sz="2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en-US" altLang="ja-JP" sz="2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(a) Latency of N2 at </a:t>
            </a:r>
            <a:r>
              <a:rPr lang="en-US" altLang="ja-JP" sz="2000" kern="100" dirty="0" err="1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Fz</a:t>
            </a:r>
            <a:r>
              <a:rPr lang="en-US" altLang="ja-JP" sz="2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: Simple main effect test after the interaction of ANOVA.</a:t>
            </a:r>
            <a:endParaRPr lang="ja-JP" altLang="ja-JP" sz="2000" kern="100" dirty="0">
              <a:effectLst/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A3C0F7-D07F-49F2-B986-EB9A8C70E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BF70051D-D13F-40DE-8D37-E702976589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5037775"/>
              </p:ext>
            </p:extLst>
          </p:nvPr>
        </p:nvGraphicFramePr>
        <p:xfrm>
          <a:off x="134633" y="975320"/>
          <a:ext cx="8874733" cy="533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61964">
                  <a:extLst>
                    <a:ext uri="{9D8B030D-6E8A-4147-A177-3AD203B41FA5}">
                      <a16:colId xmlns:a16="http://schemas.microsoft.com/office/drawing/2014/main" val="605078421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385683268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66584386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443726240"/>
                    </a:ext>
                  </a:extLst>
                </a:gridCol>
              </a:tblGrid>
              <a:tr h="9063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Items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  <a:p>
                      <a:pPr algn="ctr"/>
                      <a:r>
                        <a:rPr kumimoji="1" lang="en-US" altLang="ja-JP" sz="1400" i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1" lang="en-US" altLang="ja-JP" sz="1400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(2,32)</a:t>
                      </a:r>
                      <a: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Face at Cong. or </a:t>
                      </a:r>
                      <a:r>
                        <a:rPr kumimoji="1" lang="en-US" altLang="ja-JP" sz="1400" i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Incong</a:t>
                      </a:r>
                      <a: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  <a:b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1" lang="en-US" altLang="ja-JP" sz="1400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(1,16)</a:t>
                      </a:r>
                      <a: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Gaze at Neutral, Angry, and Happy</a:t>
                      </a:r>
                      <a:r>
                        <a:rPr kumimoji="1" lang="en-US" altLang="ja-JP" sz="1400" i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1" lang="ja-JP" altLang="en-US" sz="1400" i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kumimoji="1" lang="ja-JP" altLang="en-US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</a:t>
                      </a:r>
                      <a:r>
                        <a:rPr kumimoji="1" lang="ja-JP" altLang="en-US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ｐ</a:t>
                      </a:r>
                      <a:r>
                        <a:rPr kumimoji="1" lang="en-US" altLang="ja-JP" i="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(partial </a:t>
                      </a:r>
                      <a:r>
                        <a:rPr lang="en-US" altLang="ja-JP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η</a:t>
                      </a:r>
                      <a:r>
                        <a:rPr lang="en-US" altLang="ja-JP" sz="14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2</a:t>
                      </a: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)</a:t>
                      </a:r>
                      <a:endParaRPr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6627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Face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 </a:t>
                      </a:r>
                      <a:r>
                        <a:rPr kumimoji="1" lang="en-US" altLang="ja-JP" sz="20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Cong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2.371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.110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.129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603205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Face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 </a:t>
                      </a:r>
                      <a:r>
                        <a:rPr kumimoji="1" lang="en-US" altLang="ja-JP" sz="20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Incong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1" lang="en-US" altLang="ja-JP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1.580</a:t>
                      </a:r>
                      <a:endParaRPr kumimoji="1" lang="en-US" altLang="ja-JP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9520955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Gaze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 Neutral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8.194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.011</a:t>
                      </a:r>
                      <a:r>
                        <a:rPr kumimoji="1" lang="en-US" altLang="ja-JP" sz="1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27657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Gaze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 Angry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1.290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377933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Gaze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 Happy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1.653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.094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971518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AB03B4-62D5-41B3-8F2A-B96C034D46E5}"/>
              </a:ext>
            </a:extLst>
          </p:cNvPr>
          <p:cNvSpPr txBox="1"/>
          <p:nvPr/>
        </p:nvSpPr>
        <p:spPr>
          <a:xfrm>
            <a:off x="4644008" y="637203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67640" algn="r" latinLnBrk="1"/>
            <a:r>
              <a:rPr lang="en-US" altLang="ja-JP" sz="18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*, </a:t>
            </a:r>
            <a:r>
              <a:rPr lang="en-US" altLang="ja-JP" sz="18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 </a:t>
            </a:r>
            <a:r>
              <a:rPr lang="en-US" altLang="ja-JP" sz="18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&lt; .05.</a:t>
            </a:r>
            <a:endParaRPr lang="ja-JP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097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F8D1B353-3EEF-4BD5-B229-957AB3AB927A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61344949"/>
                  </p:ext>
                </p:extLst>
              </p:nvPr>
            </p:nvGraphicFramePr>
            <p:xfrm>
              <a:off x="134633" y="845887"/>
              <a:ext cx="8874736" cy="337520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961964">
                      <a:extLst>
                        <a:ext uri="{9D8B030D-6E8A-4147-A177-3AD203B41FA5}">
                          <a16:colId xmlns:a16="http://schemas.microsoft.com/office/drawing/2014/main" val="605078421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3856832685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1589386722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665843864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2443726240"/>
                        </a:ext>
                      </a:extLst>
                    </a:gridCol>
                  </a:tblGrid>
                  <a:tr h="906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Items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Difference</a:t>
                          </a:r>
                        </a:p>
                        <a:p>
                          <a:pPr algn="ctr"/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(A vs. B: A - B)</a:t>
                          </a: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kumimoji="1" lang="en-US" altLang="ja-JP" i="0" baseline="-25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(16)</a:t>
                          </a:r>
                          <a:endParaRPr kumimoji="1" lang="ja-JP" altLang="en-US" sz="1400" i="0" baseline="-25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endParaRPr kumimoji="1" lang="ja-JP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Adjusted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kumimoji="1" lang="en-US" altLang="ja-JP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𝒑</m:t>
                                  </m:r>
                                </m:e>
                              </m:acc>
                            </m:oMath>
                          </a14:m>
                          <a:endParaRPr kumimoji="1" lang="en-US" altLang="ja-JP" i="0" baseline="3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996627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Angry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-1.9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2.226</a:t>
                          </a:r>
                          <a:endParaRPr kumimoji="1" lang="en-US" altLang="ja-JP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.041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.082</a:t>
                          </a:r>
                          <a:r>
                            <a:rPr kumimoji="1" lang="en-US" altLang="ja-JP" sz="1800" baseline="30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†</a:t>
                          </a:r>
                          <a:endParaRPr kumimoji="1" lang="en-US" altLang="ja-JP" sz="18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6603205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+0.2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.185</a:t>
                          </a:r>
                          <a:endParaRPr kumimoji="1" lang="en-US" altLang="ja-JP" sz="18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.855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.855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9520955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Angry vs. Happy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2.629</a:t>
                          </a:r>
                          <a:endParaRPr kumimoji="1" lang="en-US" altLang="ja-JP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.018</a:t>
                          </a:r>
                          <a:endParaRPr kumimoji="1" lang="en-US" altLang="ja-JP" sz="1800" baseline="3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.055</a:t>
                          </a:r>
                          <a:r>
                            <a:rPr kumimoji="1" lang="en-US" altLang="ja-JP" sz="1800" baseline="30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†</a:t>
                          </a:r>
                          <a:endParaRPr kumimoji="1" lang="en-US" altLang="ja-JP" sz="18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427657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F8D1B353-3EEF-4BD5-B229-957AB3AB927A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61344949"/>
                  </p:ext>
                </p:extLst>
              </p:nvPr>
            </p:nvGraphicFramePr>
            <p:xfrm>
              <a:off x="134633" y="845887"/>
              <a:ext cx="8874736" cy="337520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961964">
                      <a:extLst>
                        <a:ext uri="{9D8B030D-6E8A-4147-A177-3AD203B41FA5}">
                          <a16:colId xmlns:a16="http://schemas.microsoft.com/office/drawing/2014/main" val="605078421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3856832685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1589386722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665843864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2443726240"/>
                        </a:ext>
                      </a:extLst>
                    </a:gridCol>
                  </a:tblGrid>
                  <a:tr h="906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Items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Difference</a:t>
                          </a:r>
                        </a:p>
                        <a:p>
                          <a:pPr algn="ctr"/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(A vs. B: A - B)</a:t>
                          </a: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kumimoji="1" lang="en-US" altLang="ja-JP" i="0" baseline="-25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(16)</a:t>
                          </a:r>
                          <a:endParaRPr kumimoji="1" lang="ja-JP" altLang="en-US" sz="1400" i="0" baseline="-25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endParaRPr kumimoji="1" lang="ja-JP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13028" t="-671" r="-1761" b="-273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996627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Angry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-1.9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2.226</a:t>
                          </a:r>
                          <a:endParaRPr kumimoji="1" lang="en-US" altLang="ja-JP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.041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.082</a:t>
                          </a:r>
                          <a:r>
                            <a:rPr kumimoji="1" lang="en-US" altLang="ja-JP" sz="1800" baseline="30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†</a:t>
                          </a:r>
                          <a:endParaRPr kumimoji="1" lang="en-US" altLang="ja-JP" sz="18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6603205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+0.2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.185</a:t>
                          </a:r>
                          <a:endParaRPr kumimoji="1" lang="en-US" altLang="ja-JP" sz="18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.855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.855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9520955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Angry vs. Happy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2.629</a:t>
                          </a:r>
                          <a:endParaRPr kumimoji="1" lang="en-US" altLang="ja-JP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.018</a:t>
                          </a:r>
                          <a:endParaRPr kumimoji="1" lang="en-US" altLang="ja-JP" sz="1800" baseline="3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.055</a:t>
                          </a:r>
                          <a:r>
                            <a:rPr kumimoji="1" lang="en-US" altLang="ja-JP" sz="1800" baseline="30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†</a:t>
                          </a:r>
                          <a:endParaRPr kumimoji="1" lang="en-US" altLang="ja-JP" sz="18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427657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タイトル 1">
            <a:extLst>
              <a:ext uri="{FF2B5EF4-FFF2-40B4-BE49-F238E27FC236}">
                <a16:creationId xmlns:a16="http://schemas.microsoft.com/office/drawing/2014/main" id="{96A3042D-EEBE-4027-8A4B-EB9D1C577992}"/>
              </a:ext>
            </a:extLst>
          </p:cNvPr>
          <p:cNvSpPr txBox="1">
            <a:spLocks/>
          </p:cNvSpPr>
          <p:nvPr/>
        </p:nvSpPr>
        <p:spPr>
          <a:xfrm>
            <a:off x="134632" y="106362"/>
            <a:ext cx="8874733" cy="6823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(b) Late response at </a:t>
            </a:r>
            <a:r>
              <a:rPr lang="en-US" altLang="ja-JP" sz="2000" kern="100" dirty="0" err="1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Fz</a:t>
            </a:r>
            <a:r>
              <a:rPr lang="en-US" altLang="ja-JP" sz="2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: Multiple comparisons between Face conditions.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D37D3E1-501A-4D03-91EA-5A3152CE6239}"/>
              </a:ext>
            </a:extLst>
          </p:cNvPr>
          <p:cNvSpPr txBox="1"/>
          <p:nvPr/>
        </p:nvSpPr>
        <p:spPr>
          <a:xfrm>
            <a:off x="4680520" y="429309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67640" algn="r" latinLnBrk="1"/>
            <a:r>
              <a:rPr lang="en-US" altLang="ja-JP" sz="18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†, </a:t>
            </a:r>
            <a:r>
              <a:rPr lang="en-US" altLang="ja-JP" sz="18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</a:t>
            </a:r>
            <a:r>
              <a:rPr lang="en-US" altLang="ja-JP" sz="18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&lt; .1.</a:t>
            </a:r>
            <a:endParaRPr lang="ja-JP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248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F8D1B353-3EEF-4BD5-B229-957AB3AB927A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03036080"/>
                  </p:ext>
                </p:extLst>
              </p:nvPr>
            </p:nvGraphicFramePr>
            <p:xfrm>
              <a:off x="107504" y="845887"/>
              <a:ext cx="8874736" cy="337520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961964">
                      <a:extLst>
                        <a:ext uri="{9D8B030D-6E8A-4147-A177-3AD203B41FA5}">
                          <a16:colId xmlns:a16="http://schemas.microsoft.com/office/drawing/2014/main" val="605078421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3856832685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1999325715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665843864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2443726240"/>
                        </a:ext>
                      </a:extLst>
                    </a:gridCol>
                  </a:tblGrid>
                  <a:tr h="906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Items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Difference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(A vs. B: A - B)</a:t>
                          </a: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kumimoji="1" lang="en-US" altLang="ja-JP" i="0" baseline="-25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(16)</a:t>
                          </a:r>
                          <a:endParaRPr kumimoji="1" lang="ja-JP" altLang="en-US" sz="1400" i="0" baseline="-25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endParaRPr kumimoji="1" lang="ja-JP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Adjusted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kumimoji="1" lang="en-US" altLang="ja-JP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𝒑</m:t>
                                  </m:r>
                                </m:e>
                              </m:acc>
                            </m:oMath>
                          </a14:m>
                          <a:endParaRPr kumimoji="1" lang="en-US" altLang="ja-JP" i="0" baseline="3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996627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Angry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-3.5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3.445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.003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.010</a:t>
                          </a:r>
                          <a:r>
                            <a:rPr kumimoji="1" lang="en-US" altLang="ja-JP" sz="1800" baseline="30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</a:t>
                          </a:r>
                          <a:endParaRPr kumimoji="1" lang="en-US" altLang="ja-JP" sz="18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6603205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.479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.639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.639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9520955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Angry vs. Happy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2.9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2.967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aseline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.009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.018</a:t>
                          </a:r>
                          <a:r>
                            <a:rPr kumimoji="1" lang="en-US" altLang="ja-JP" sz="1800" baseline="30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</a:t>
                          </a:r>
                          <a:endParaRPr kumimoji="1" lang="en-US" altLang="ja-JP" sz="18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427657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F8D1B353-3EEF-4BD5-B229-957AB3AB927A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03036080"/>
                  </p:ext>
                </p:extLst>
              </p:nvPr>
            </p:nvGraphicFramePr>
            <p:xfrm>
              <a:off x="107504" y="845887"/>
              <a:ext cx="8874736" cy="337520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961964">
                      <a:extLst>
                        <a:ext uri="{9D8B030D-6E8A-4147-A177-3AD203B41FA5}">
                          <a16:colId xmlns:a16="http://schemas.microsoft.com/office/drawing/2014/main" val="605078421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3856832685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1999325715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665843864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2443726240"/>
                        </a:ext>
                      </a:extLst>
                    </a:gridCol>
                  </a:tblGrid>
                  <a:tr h="906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Items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Difference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(A vs. B: A - B)</a:t>
                          </a: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kumimoji="1" lang="en-US" altLang="ja-JP" i="0" baseline="-25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(16)</a:t>
                          </a:r>
                          <a:endParaRPr kumimoji="1" lang="ja-JP" altLang="en-US" sz="1400" i="0" baseline="-25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endParaRPr kumimoji="1" lang="ja-JP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13380" t="-671" r="-1408" b="-273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996627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Angry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-3.5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3.445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.003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.010</a:t>
                          </a:r>
                          <a:r>
                            <a:rPr kumimoji="1" lang="en-US" altLang="ja-JP" sz="1800" baseline="30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</a:t>
                          </a:r>
                          <a:endParaRPr kumimoji="1" lang="en-US" altLang="ja-JP" sz="18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6603205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.479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.639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.639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9520955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Angry vs. Happy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2.9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2.967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aseline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.009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.018</a:t>
                          </a:r>
                          <a:r>
                            <a:rPr kumimoji="1" lang="en-US" altLang="ja-JP" sz="1800" baseline="30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</a:t>
                          </a:r>
                          <a:endParaRPr kumimoji="1" lang="en-US" altLang="ja-JP" sz="18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427657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タイトル 1">
            <a:extLst>
              <a:ext uri="{FF2B5EF4-FFF2-40B4-BE49-F238E27FC236}">
                <a16:creationId xmlns:a16="http://schemas.microsoft.com/office/drawing/2014/main" id="{C39C050D-0350-4842-9624-AC7A71C4577D}"/>
              </a:ext>
            </a:extLst>
          </p:cNvPr>
          <p:cNvSpPr txBox="1">
            <a:spLocks/>
          </p:cNvSpPr>
          <p:nvPr/>
        </p:nvSpPr>
        <p:spPr>
          <a:xfrm>
            <a:off x="134632" y="106362"/>
            <a:ext cx="8874733" cy="6823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000" kern="1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(c) </a:t>
            </a:r>
            <a:r>
              <a:rPr lang="en-US" altLang="ja-JP" sz="2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P3 at </a:t>
            </a:r>
            <a:r>
              <a:rPr lang="en-US" altLang="ja-JP" sz="2000" kern="100" dirty="0" err="1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Cz</a:t>
            </a:r>
            <a:r>
              <a:rPr lang="en-US" altLang="ja-JP" sz="2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: Multiple comparisons between Face conditions.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CD69CB0-5C69-4E54-B1F9-C996B5A25388}"/>
              </a:ext>
            </a:extLst>
          </p:cNvPr>
          <p:cNvSpPr txBox="1"/>
          <p:nvPr/>
        </p:nvSpPr>
        <p:spPr>
          <a:xfrm>
            <a:off x="4608512" y="429309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14300" algn="r" latinLnBrk="1"/>
            <a:r>
              <a:rPr lang="en-US" altLang="ja-JP" sz="18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*, </a:t>
            </a:r>
            <a:r>
              <a:rPr lang="en-US" altLang="ja-JP" sz="18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 </a:t>
            </a:r>
            <a:r>
              <a:rPr lang="en-US" altLang="ja-JP" sz="18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&lt; .05.</a:t>
            </a:r>
            <a:endParaRPr lang="ja-JP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139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F8D1B353-3EEF-4BD5-B229-957AB3AB927A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60465945"/>
                  </p:ext>
                </p:extLst>
              </p:nvPr>
            </p:nvGraphicFramePr>
            <p:xfrm>
              <a:off x="134633" y="845887"/>
              <a:ext cx="8874736" cy="337520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961964">
                      <a:extLst>
                        <a:ext uri="{9D8B030D-6E8A-4147-A177-3AD203B41FA5}">
                          <a16:colId xmlns:a16="http://schemas.microsoft.com/office/drawing/2014/main" val="605078421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3856832685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2684951240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665843864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2443726240"/>
                        </a:ext>
                      </a:extLst>
                    </a:gridCol>
                  </a:tblGrid>
                  <a:tr h="906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Items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Difference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(A vs. B: A - B)</a:t>
                          </a: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kumimoji="1" lang="en-US" altLang="ja-JP" i="0" baseline="-25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(16)</a:t>
                          </a:r>
                          <a:endParaRPr kumimoji="1" lang="ja-JP" altLang="en-US" sz="1400" i="0" baseline="-25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endParaRPr kumimoji="1" lang="ja-JP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Adjusted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kumimoji="1" lang="en-US" altLang="ja-JP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𝒑</m:t>
                                  </m:r>
                                </m:e>
                              </m:acc>
                            </m:oMath>
                          </a14:m>
                          <a:endParaRPr kumimoji="1" lang="en-US" altLang="ja-JP" i="0" baseline="3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996627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Angry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-4.5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2.986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.009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.026</a:t>
                          </a:r>
                          <a:r>
                            <a:rPr kumimoji="1" lang="en-US" altLang="ja-JP" sz="1800" baseline="30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</a:t>
                          </a:r>
                          <a:endParaRPr kumimoji="1" lang="en-US" altLang="ja-JP" sz="18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6603205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-2.4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1.946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.070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.139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9520955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Angry vs. Happy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1.349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aseline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.196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.196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427657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F8D1B353-3EEF-4BD5-B229-957AB3AB927A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60465945"/>
                  </p:ext>
                </p:extLst>
              </p:nvPr>
            </p:nvGraphicFramePr>
            <p:xfrm>
              <a:off x="134633" y="845887"/>
              <a:ext cx="8874736" cy="337520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961964">
                      <a:extLst>
                        <a:ext uri="{9D8B030D-6E8A-4147-A177-3AD203B41FA5}">
                          <a16:colId xmlns:a16="http://schemas.microsoft.com/office/drawing/2014/main" val="605078421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3856832685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2684951240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665843864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2443726240"/>
                        </a:ext>
                      </a:extLst>
                    </a:gridCol>
                  </a:tblGrid>
                  <a:tr h="906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Items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Difference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(A vs. B: A - B)</a:t>
                          </a: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kumimoji="1" lang="en-US" altLang="ja-JP" i="0" baseline="-25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(16)</a:t>
                          </a:r>
                          <a:endParaRPr kumimoji="1" lang="ja-JP" altLang="en-US" sz="1400" i="0" baseline="-25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endParaRPr kumimoji="1" lang="ja-JP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13028" t="-671" r="-1761" b="-273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996627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Angry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-4.5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2.986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.009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.026</a:t>
                          </a:r>
                          <a:r>
                            <a:rPr kumimoji="1" lang="en-US" altLang="ja-JP" sz="1800" baseline="30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</a:t>
                          </a:r>
                          <a:endParaRPr kumimoji="1" lang="en-US" altLang="ja-JP" sz="18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6603205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-2.4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1.946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.070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.139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9520955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Angry vs. Happy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1.349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aseline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.196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.196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427657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タイトル 1">
            <a:extLst>
              <a:ext uri="{FF2B5EF4-FFF2-40B4-BE49-F238E27FC236}">
                <a16:creationId xmlns:a16="http://schemas.microsoft.com/office/drawing/2014/main" id="{20940C0D-AD79-480F-BA1A-C4B91FF5FC5B}"/>
              </a:ext>
            </a:extLst>
          </p:cNvPr>
          <p:cNvSpPr txBox="1">
            <a:spLocks/>
          </p:cNvSpPr>
          <p:nvPr/>
        </p:nvSpPr>
        <p:spPr>
          <a:xfrm>
            <a:off x="134632" y="106362"/>
            <a:ext cx="8874733" cy="6823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000" kern="1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(d) </a:t>
            </a:r>
            <a:r>
              <a:rPr lang="en-US" altLang="ja-JP" sz="2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P3 at </a:t>
            </a:r>
            <a:r>
              <a:rPr lang="en-US" altLang="ja-JP" sz="2000" kern="100" dirty="0" err="1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Pz</a:t>
            </a:r>
            <a:r>
              <a:rPr lang="en-US" altLang="ja-JP" sz="20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: Multiple comparisons between Face conditions.</a:t>
            </a:r>
            <a:endParaRPr lang="ja-JP" altLang="ja-JP" sz="2000" kern="100" dirty="0">
              <a:effectLst/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EF51DD-F080-4C8E-896B-8E2DD978651B}"/>
              </a:ext>
            </a:extLst>
          </p:cNvPr>
          <p:cNvSpPr txBox="1"/>
          <p:nvPr/>
        </p:nvSpPr>
        <p:spPr>
          <a:xfrm>
            <a:off x="4644008" y="428380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14300" algn="r" latinLnBrk="1"/>
            <a:r>
              <a:rPr lang="en-US" altLang="ja-JP" sz="18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*, </a:t>
            </a:r>
            <a:r>
              <a:rPr lang="en-US" altLang="ja-JP" sz="18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 </a:t>
            </a:r>
            <a:r>
              <a:rPr lang="en-US" altLang="ja-JP" sz="18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&lt; .05.</a:t>
            </a:r>
            <a:endParaRPr lang="ja-JP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94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6585</TotalTime>
  <Words>338</Words>
  <Application>Microsoft Office PowerPoint</Application>
  <PresentationFormat>画面に合わせる (4:3)</PresentationFormat>
  <Paragraphs>97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游ゴシック</vt:lpstr>
      <vt:lpstr>游明朝</vt:lpstr>
      <vt:lpstr>Arial</vt:lpstr>
      <vt:lpstr>Calibri</vt:lpstr>
      <vt:lpstr>Cambria Math</vt:lpstr>
      <vt:lpstr>Times New Roman</vt:lpstr>
      <vt:lpstr>Office テーマ</vt:lpstr>
      <vt:lpstr>S1 Table: ERPs for preschoolers. (a) Latency of N2 at Fz: Simple main effect test after the interaction of ANOVA.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1. ERP responses (uV) in the children</dc:title>
  <dc:creator>USER</dc:creator>
  <cp:lastModifiedBy>柏原 考爾(kojikasi)</cp:lastModifiedBy>
  <cp:revision>984</cp:revision>
  <dcterms:created xsi:type="dcterms:W3CDTF">2019-08-15T18:36:33Z</dcterms:created>
  <dcterms:modified xsi:type="dcterms:W3CDTF">2022-04-04T18:23:55Z</dcterms:modified>
</cp:coreProperties>
</file>