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2496" y="77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DF195-577A-416A-B031-8A6330B6063B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D09A7-9B95-4E25-BEBA-D59E42C07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660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DF195-577A-416A-B031-8A6330B6063B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D09A7-9B95-4E25-BEBA-D59E42C07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433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DF195-577A-416A-B031-8A6330B6063B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D09A7-9B95-4E25-BEBA-D59E42C07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520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DF195-577A-416A-B031-8A6330B6063B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D09A7-9B95-4E25-BEBA-D59E42C07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855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DF195-577A-416A-B031-8A6330B6063B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D09A7-9B95-4E25-BEBA-D59E42C07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260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DF195-577A-416A-B031-8A6330B6063B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D09A7-9B95-4E25-BEBA-D59E42C07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507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DF195-577A-416A-B031-8A6330B6063B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D09A7-9B95-4E25-BEBA-D59E42C07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842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DF195-577A-416A-B031-8A6330B6063B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D09A7-9B95-4E25-BEBA-D59E42C07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700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DF195-577A-416A-B031-8A6330B6063B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D09A7-9B95-4E25-BEBA-D59E42C07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369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DF195-577A-416A-B031-8A6330B6063B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D09A7-9B95-4E25-BEBA-D59E42C07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756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DF195-577A-416A-B031-8A6330B6063B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D09A7-9B95-4E25-BEBA-D59E42C07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294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DF195-577A-416A-B031-8A6330B6063B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D09A7-9B95-4E25-BEBA-D59E42C07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965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D819890-DAAE-4511-BE79-725FF9CF1615}"/>
              </a:ext>
            </a:extLst>
          </p:cNvPr>
          <p:cNvSpPr txBox="1"/>
          <p:nvPr/>
        </p:nvSpPr>
        <p:spPr>
          <a:xfrm>
            <a:off x="2833505" y="3307640"/>
            <a:ext cx="10654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/>
              <a:t>S. littoralis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F1DB49-A4BB-4EC2-977B-182A2E14AEB5}"/>
              </a:ext>
            </a:extLst>
          </p:cNvPr>
          <p:cNvSpPr txBox="1"/>
          <p:nvPr/>
        </p:nvSpPr>
        <p:spPr>
          <a:xfrm>
            <a:off x="3775174" y="3305284"/>
            <a:ext cx="795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Control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93982" y="1267710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(</a:t>
            </a:r>
            <a:r>
              <a:rPr lang="de-DE" i="1" dirty="0" smtClean="0"/>
              <a:t>b</a:t>
            </a:r>
            <a:r>
              <a:rPr lang="de-DE" dirty="0" smtClean="0"/>
              <a:t>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76505" y="1263460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(</a:t>
            </a:r>
            <a:r>
              <a:rPr lang="de-DE" i="1" dirty="0" smtClean="0"/>
              <a:t>a</a:t>
            </a:r>
            <a:r>
              <a:rPr lang="de-DE" dirty="0" smtClean="0"/>
              <a:t>)</a:t>
            </a:r>
            <a:endParaRPr lang="en-US" dirty="0"/>
          </a:p>
        </p:txBody>
      </p:sp>
      <p:pic>
        <p:nvPicPr>
          <p:cNvPr id="5" name="Picture 4" descr="A picture containing food, fruit, salad&#10;&#10;Description automatically generated">
            <a:extLst>
              <a:ext uri="{FF2B5EF4-FFF2-40B4-BE49-F238E27FC236}">
                <a16:creationId xmlns:a16="http://schemas.microsoft.com/office/drawing/2014/main" id="{72241C2F-5ADE-44AE-86B0-99E8DBE206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3620" y="1439379"/>
            <a:ext cx="2144763" cy="4068725"/>
          </a:xfrm>
          <a:prstGeom prst="rect">
            <a:avLst/>
          </a:prstGeom>
        </p:spPr>
      </p:pic>
      <p:pic>
        <p:nvPicPr>
          <p:cNvPr id="6" name="Picture 5" descr="A picture containing food&#10;&#10;Description automatically generated">
            <a:extLst>
              <a:ext uri="{FF2B5EF4-FFF2-40B4-BE49-F238E27FC236}">
                <a16:creationId xmlns:a16="http://schemas.microsoft.com/office/drawing/2014/main" id="{1B9AF7E9-A6D7-48A0-9990-51EDDD31278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7041" y="1761092"/>
            <a:ext cx="1842857" cy="152275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00138" y="6444208"/>
            <a:ext cx="626922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S1 Fig. Setup of </a:t>
            </a:r>
            <a:r>
              <a:rPr lang="en-US" sz="1400" b="1" i="1" dirty="0"/>
              <a:t>Spodoptera littoralis</a:t>
            </a:r>
            <a:r>
              <a:rPr lang="en-US" sz="1400" b="1" dirty="0"/>
              <a:t> feeding experiments on </a:t>
            </a:r>
            <a:r>
              <a:rPr lang="en-US" sz="1400" b="1" i="1" dirty="0"/>
              <a:t>Nepenthes x </a:t>
            </a:r>
            <a:r>
              <a:rPr lang="en-US" sz="1400" b="1" i="1" dirty="0" err="1"/>
              <a:t>ventrata</a:t>
            </a:r>
            <a:r>
              <a:rPr lang="en-US" sz="1400" b="1" dirty="0"/>
              <a:t> leaves </a:t>
            </a:r>
            <a:r>
              <a:rPr lang="en-US" sz="1400" b="1" dirty="0" smtClean="0"/>
              <a:t>. </a:t>
            </a:r>
            <a:r>
              <a:rPr lang="en-US" sz="1400" dirty="0"/>
              <a:t>(</a:t>
            </a:r>
            <a:r>
              <a:rPr lang="en-US" sz="1400" i="1" dirty="0"/>
              <a:t>a</a:t>
            </a:r>
            <a:r>
              <a:rPr lang="en-US" sz="1400" dirty="0"/>
              <a:t>) </a:t>
            </a:r>
            <a:r>
              <a:rPr lang="en-US" sz="1400" i="1" dirty="0"/>
              <a:t>N. x </a:t>
            </a:r>
            <a:r>
              <a:rPr lang="en-US" sz="1400" i="1" dirty="0" err="1"/>
              <a:t>ventrata</a:t>
            </a:r>
            <a:r>
              <a:rPr lang="en-US" sz="1400" dirty="0"/>
              <a:t> (natural hybrid of </a:t>
            </a:r>
            <a:r>
              <a:rPr lang="en-US" sz="1400" i="1" dirty="0"/>
              <a:t>N. </a:t>
            </a:r>
            <a:r>
              <a:rPr lang="en-US" sz="1400" i="1" dirty="0" err="1"/>
              <a:t>alata</a:t>
            </a:r>
            <a:r>
              <a:rPr lang="en-US" sz="1400" i="1" dirty="0"/>
              <a:t> x N. </a:t>
            </a:r>
            <a:r>
              <a:rPr lang="en-US" sz="1400" i="1" dirty="0" err="1"/>
              <a:t>ventricosa</a:t>
            </a:r>
            <a:r>
              <a:rPr lang="en-US" sz="1400" i="1" dirty="0"/>
              <a:t>) </a:t>
            </a:r>
            <a:r>
              <a:rPr lang="en-US" sz="1400" dirty="0"/>
              <a:t>plant. (</a:t>
            </a:r>
            <a:r>
              <a:rPr lang="en-US" sz="1400" i="1" dirty="0"/>
              <a:t>b</a:t>
            </a:r>
            <a:r>
              <a:rPr lang="en-US" sz="1400" dirty="0"/>
              <a:t>) </a:t>
            </a:r>
            <a:r>
              <a:rPr lang="en-US" sz="1400" i="1" dirty="0"/>
              <a:t>S. littoralis</a:t>
            </a:r>
            <a:r>
              <a:rPr lang="en-US" sz="1400" dirty="0"/>
              <a:t> larvae together with the leaf were covered with a PET bag to prevent escaping of the larvae. For control, larvae were placed close to the plant but fed on artificial diet.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02" t="4036" r="17492" b="12617"/>
          <a:stretch/>
        </p:blipFill>
        <p:spPr>
          <a:xfrm>
            <a:off x="369067" y="1627713"/>
            <a:ext cx="2376264" cy="4312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1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MPI for chemical ecology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Axel Mithoefer</dc:creator>
  <cp:lastModifiedBy>Axel Mithoefer</cp:lastModifiedBy>
  <cp:revision>10</cp:revision>
  <dcterms:created xsi:type="dcterms:W3CDTF">2021-03-30T11:30:46Z</dcterms:created>
  <dcterms:modified xsi:type="dcterms:W3CDTF">2021-09-23T12:48:00Z</dcterms:modified>
</cp:coreProperties>
</file>