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4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16" userDrawn="1">
          <p15:clr>
            <a:srgbClr val="A4A3A4"/>
          </p15:clr>
        </p15:guide>
        <p15:guide id="2" pos="1593" userDrawn="1">
          <p15:clr>
            <a:srgbClr val="A4A3A4"/>
          </p15:clr>
        </p15:guide>
        <p15:guide id="3" pos="1366" userDrawn="1">
          <p15:clr>
            <a:srgbClr val="A4A3A4"/>
          </p15:clr>
        </p15:guide>
        <p15:guide id="4" orient="horz" pos="5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1"/>
    <p:restoredTop sz="94674"/>
  </p:normalViewPr>
  <p:slideViewPr>
    <p:cSldViewPr snapToGrid="0" snapToObjects="1">
      <p:cViewPr varScale="1">
        <p:scale>
          <a:sx n="63" d="100"/>
          <a:sy n="63" d="100"/>
        </p:scale>
        <p:origin x="1992" y="192"/>
      </p:cViewPr>
      <p:guideLst>
        <p:guide orient="horz" pos="5116"/>
        <p:guide pos="1593"/>
        <p:guide pos="1366"/>
        <p:guide orient="horz" pos="58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okoyokoyama/Dropbox%20(SFC-CNS)/&#30740;&#31350;/Salt&#12522;&#12473;&#12441;&#12512;/&#39135;&#22633;&#12522;&#12473;&#12441;&#12512;&#30740;&#31350;/&#39135;&#22633;&#12522;&#12473;&#12441;&#12512;&#20849;&#26377;&#12501;&#12457;&#12523;&#12479;&#12441;/%20honoka2015-2016%20Salt%20Balb%20Weigh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yokoyokoyama/Dropbox%20(SFC-CNS)/&#30740;&#31350;/Salt&#12522;&#12473;&#12441;&#12512;/&#39135;&#22633;&#12522;&#12473;&#12441;&#12512;&#30740;&#31350;/&#39135;&#22633;&#12522;&#12473;&#12441;&#12512;&#20849;&#26377;&#12501;&#12457;&#12523;&#12479;&#12441;/%20honoka2015-2016%20Salt%20Balb%20Weigh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altLang="ja-JP" sz="160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Food intake during</a:t>
            </a:r>
            <a:r>
              <a:rPr lang="en-US" altLang="ja-JP" sz="1600" baseline="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LD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64-4148-8BDC-1F1E4C16B7D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64-4148-8BDC-1F1E4C16B7D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64-4148-8BDC-1F1E4C16B7DB}"/>
              </c:ext>
            </c:extLst>
          </c:dPt>
          <c:errBars>
            <c:errBarType val="plus"/>
            <c:errValType val="cust"/>
            <c:noEndCap val="0"/>
            <c:plus>
              <c:numRef>
                <c:f>'plos ONE food'!$O$14:$Q$14</c:f>
                <c:numCache>
                  <c:formatCode>General</c:formatCode>
                  <c:ptCount val="3"/>
                  <c:pt idx="0">
                    <c:v>0.24829148707001497</c:v>
                  </c:pt>
                  <c:pt idx="1">
                    <c:v>0.51972569295578197</c:v>
                  </c:pt>
                  <c:pt idx="2">
                    <c:v>0.20491223990552679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'plos ONE food'!$O$37:$Q$37</c:f>
              <c:strCache>
                <c:ptCount val="3"/>
                <c:pt idx="0">
                  <c:v>C</c:v>
                </c:pt>
                <c:pt idx="1">
                  <c:v>HF</c:v>
                </c:pt>
                <c:pt idx="2">
                  <c:v>HFS</c:v>
                </c:pt>
              </c:strCache>
            </c:strRef>
          </c:cat>
          <c:val>
            <c:numRef>
              <c:f>'plos ONE food'!$O$13:$Q$13</c:f>
              <c:numCache>
                <c:formatCode>General</c:formatCode>
                <c:ptCount val="3"/>
                <c:pt idx="0">
                  <c:v>2.6972222222222229</c:v>
                </c:pt>
                <c:pt idx="1">
                  <c:v>3.7821428571428566</c:v>
                </c:pt>
                <c:pt idx="2">
                  <c:v>3.3037037037037034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64-4148-8BDC-1F1E4C16B7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568582352"/>
        <c:axId val="1568584032"/>
      </c:barChart>
      <c:catAx>
        <c:axId val="15685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68584032"/>
        <c:crosses val="autoZero"/>
        <c:auto val="1"/>
        <c:lblAlgn val="ctr"/>
        <c:lblOffset val="100"/>
        <c:noMultiLvlLbl val="0"/>
      </c:catAx>
      <c:valAx>
        <c:axId val="1568584032"/>
        <c:scaling>
          <c:orientation val="minMax"/>
          <c:max val="6"/>
          <c:min val="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6858235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altLang="ja-JP" sz="160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Food intake during DD</a:t>
            </a:r>
            <a:endParaRPr lang="ja-JP" altLang="en-US" sz="1600">
              <a:solidFill>
                <a:schemeClr val="tx1"/>
              </a:solidFill>
              <a:latin typeface="Helvetica" pitchFamily="2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67-8445-9DBD-C336615431F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67-8445-9DBD-C336615431F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67-8445-9DBD-C336615431FF}"/>
              </c:ext>
            </c:extLst>
          </c:dPt>
          <c:errBars>
            <c:errBarType val="plus"/>
            <c:errValType val="cust"/>
            <c:noEndCap val="0"/>
            <c:plus>
              <c:numRef>
                <c:f>'plos ONE food'!$T$14:$V$14</c:f>
                <c:numCache>
                  <c:formatCode>General</c:formatCode>
                  <c:ptCount val="3"/>
                  <c:pt idx="0">
                    <c:v>0.35371903818468742</c:v>
                  </c:pt>
                  <c:pt idx="1">
                    <c:v>0.24726419743532294</c:v>
                  </c:pt>
                  <c:pt idx="2">
                    <c:v>0.26706319724505595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'plos ONE food'!$O$37:$Q$37</c:f>
              <c:strCache>
                <c:ptCount val="3"/>
                <c:pt idx="0">
                  <c:v>C</c:v>
                </c:pt>
                <c:pt idx="1">
                  <c:v>HF</c:v>
                </c:pt>
                <c:pt idx="2">
                  <c:v>HFS</c:v>
                </c:pt>
              </c:strCache>
            </c:strRef>
          </c:cat>
          <c:val>
            <c:numRef>
              <c:f>'plos ONE food'!$T$13:$V$13</c:f>
              <c:numCache>
                <c:formatCode>General</c:formatCode>
                <c:ptCount val="3"/>
                <c:pt idx="0">
                  <c:v>4.3142857142857149</c:v>
                </c:pt>
                <c:pt idx="1">
                  <c:v>3.8224999999999998</c:v>
                </c:pt>
                <c:pt idx="2">
                  <c:v>4.1999999999999975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67-8445-9DBD-C33661543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568582352"/>
        <c:axId val="1568584032"/>
      </c:barChart>
      <c:catAx>
        <c:axId val="156858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68584032"/>
        <c:crosses val="autoZero"/>
        <c:auto val="1"/>
        <c:lblAlgn val="ctr"/>
        <c:lblOffset val="100"/>
        <c:noMultiLvlLbl val="0"/>
      </c:catAx>
      <c:valAx>
        <c:axId val="1568584032"/>
        <c:scaling>
          <c:orientation val="minMax"/>
          <c:max val="6"/>
          <c:min val="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568582352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46EAC-7630-2A44-8021-DAD135BCE6D8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80575-C665-B041-BCC7-239AAD616D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29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43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55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44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1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8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23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6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11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40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23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A3F1-C15A-2E42-9483-6587F3CC06ED}" type="datetimeFigureOut">
              <a:rPr kumimoji="1" lang="ja-JP" altLang="en-US" smtClean="0"/>
              <a:t>2020/4/23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BF662-5279-F442-B7C1-17177FCC9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61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E0B33858-8223-5E49-A573-2AEF100CBC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956499"/>
              </p:ext>
            </p:extLst>
          </p:nvPr>
        </p:nvGraphicFramePr>
        <p:xfrm>
          <a:off x="436311" y="615758"/>
          <a:ext cx="1934988" cy="284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E1371A8-9FD6-FF43-B055-4D6643886C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113420"/>
              </p:ext>
            </p:extLst>
          </p:nvPr>
        </p:nvGraphicFramePr>
        <p:xfrm>
          <a:off x="3177394" y="616513"/>
          <a:ext cx="1930777" cy="2841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C3974B-E0FD-294E-B186-78CC26509FAE}"/>
              </a:ext>
            </a:extLst>
          </p:cNvPr>
          <p:cNvSpPr txBox="1"/>
          <p:nvPr/>
        </p:nvSpPr>
        <p:spPr>
          <a:xfrm>
            <a:off x="2807546" y="246426"/>
            <a:ext cx="112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Helvetica" charset="0"/>
                <a:ea typeface="Helvetica" charset="0"/>
                <a:cs typeface="Helvetica" charset="0"/>
              </a:rPr>
              <a:t>B</a:t>
            </a:r>
            <a:endParaRPr kumimoji="1" lang="ja-JP" alt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17C6F1F-9E7A-3949-AD5D-E56B5D3911EC}"/>
              </a:ext>
            </a:extLst>
          </p:cNvPr>
          <p:cNvSpPr txBox="1"/>
          <p:nvPr/>
        </p:nvSpPr>
        <p:spPr>
          <a:xfrm>
            <a:off x="49739" y="246426"/>
            <a:ext cx="112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Helvetica" charset="0"/>
                <a:ea typeface="Helvetica" charset="0"/>
                <a:cs typeface="Helvetica" charset="0"/>
              </a:rPr>
              <a:t>A</a:t>
            </a:r>
            <a:endParaRPr kumimoji="1" lang="ja-JP" alt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88DD267-135D-434C-9327-3861DDDB16EA}"/>
              </a:ext>
            </a:extLst>
          </p:cNvPr>
          <p:cNvCxnSpPr/>
          <p:nvPr/>
        </p:nvCxnSpPr>
        <p:spPr>
          <a:xfrm>
            <a:off x="1030731" y="1673549"/>
            <a:ext cx="373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2DFCBF-F6C6-D447-AABB-28CE2ED1EDC8}"/>
              </a:ext>
            </a:extLst>
          </p:cNvPr>
          <p:cNvSpPr txBox="1"/>
          <p:nvPr/>
        </p:nvSpPr>
        <p:spPr>
          <a:xfrm>
            <a:off x="1087879" y="15021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*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58256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52210</TotalTime>
  <Words>11</Words>
  <Application>Microsoft Macintosh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Helvetica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213</cp:revision>
  <cp:lastPrinted>2020-04-21T02:32:28Z</cp:lastPrinted>
  <dcterms:created xsi:type="dcterms:W3CDTF">2019-08-08T06:31:46Z</dcterms:created>
  <dcterms:modified xsi:type="dcterms:W3CDTF">2020-04-23T06:53:39Z</dcterms:modified>
</cp:coreProperties>
</file>