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9472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02" autoAdjust="0"/>
  </p:normalViewPr>
  <p:slideViewPr>
    <p:cSldViewPr snapToGrid="0">
      <p:cViewPr varScale="1">
        <p:scale>
          <a:sx n="73" d="100"/>
          <a:sy n="73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599EF-2617-400F-AA5D-0C1DA3F8BE24}" type="datetimeFigureOut">
              <a:rPr lang="en-US" smtClean="0"/>
              <a:pPr/>
              <a:t>7/14/2018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274CA-5EA5-4F50-871F-E16F8BAED8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3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26A68-0600-4328-BD23-AF7446426E27}" type="datetimeFigureOut">
              <a:rPr lang="el-GR" smtClean="0"/>
              <a:pPr/>
              <a:t>14/7/2018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FD546-DA9A-45B0-928B-5D6E047AB6A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Box 107"/>
          <p:cNvSpPr txBox="1">
            <a:spLocks noChangeArrowheads="1"/>
          </p:cNvSpPr>
          <p:nvPr/>
        </p:nvSpPr>
        <p:spPr bwMode="auto">
          <a:xfrm>
            <a:off x="664280" y="864290"/>
            <a:ext cx="47179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 smtClean="0"/>
              <a:t>S1 Figure. </a:t>
            </a:r>
            <a:r>
              <a:rPr lang="en-US" sz="1400" dirty="0" smtClean="0"/>
              <a:t>Evaluation of the pool of oxidized kidney proteins </a:t>
            </a:r>
            <a:endParaRPr lang="en-US" sz="1400" b="1" dirty="0"/>
          </a:p>
        </p:txBody>
      </p:sp>
      <p:grpSp>
        <p:nvGrpSpPr>
          <p:cNvPr id="274" name="Group 273"/>
          <p:cNvGrpSpPr/>
          <p:nvPr/>
        </p:nvGrpSpPr>
        <p:grpSpPr>
          <a:xfrm>
            <a:off x="1608200" y="1992554"/>
            <a:ext cx="2508832" cy="2700266"/>
            <a:chOff x="483490" y="1817160"/>
            <a:chExt cx="2508832" cy="2700266"/>
          </a:xfrm>
        </p:grpSpPr>
        <p:sp>
          <p:nvSpPr>
            <p:cNvPr id="164" name="Rectangle 304"/>
            <p:cNvSpPr>
              <a:spLocks noChangeArrowheads="1"/>
            </p:cNvSpPr>
            <p:nvPr/>
          </p:nvSpPr>
          <p:spPr bwMode="auto">
            <a:xfrm rot="16200000">
              <a:off x="-317228" y="2656172"/>
              <a:ext cx="1862689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X Fold (Density </a:t>
              </a: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&gt;non-DB)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3" name="Group 272"/>
            <p:cNvGrpSpPr/>
            <p:nvPr/>
          </p:nvGrpSpPr>
          <p:grpSpPr>
            <a:xfrm>
              <a:off x="483490" y="1825840"/>
              <a:ext cx="2508832" cy="2691586"/>
              <a:chOff x="483490" y="1825840"/>
              <a:chExt cx="2508832" cy="2691586"/>
            </a:xfrm>
          </p:grpSpPr>
          <p:cxnSp>
            <p:nvCxnSpPr>
              <p:cNvPr id="84" name="Connettore 1 74"/>
              <p:cNvCxnSpPr/>
              <p:nvPr/>
            </p:nvCxnSpPr>
            <p:spPr>
              <a:xfrm flipH="1">
                <a:off x="1391729" y="2828692"/>
                <a:ext cx="1320590" cy="63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CasellaDiTesto 75"/>
              <p:cNvSpPr txBox="1"/>
              <p:nvPr/>
            </p:nvSpPr>
            <p:spPr>
              <a:xfrm>
                <a:off x="2573484" y="2851516"/>
                <a:ext cx="210945" cy="33684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it-IT" dirty="0" smtClean="0"/>
                  <a:t>*</a:t>
                </a:r>
                <a:endParaRPr lang="en-GB" dirty="0"/>
              </a:p>
            </p:txBody>
          </p:sp>
          <p:cxnSp>
            <p:nvCxnSpPr>
              <p:cNvPr id="86" name="Connettore 1 81"/>
              <p:cNvCxnSpPr/>
              <p:nvPr/>
            </p:nvCxnSpPr>
            <p:spPr>
              <a:xfrm flipH="1">
                <a:off x="2712559" y="2825705"/>
                <a:ext cx="2" cy="6164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AutoShape 229"/>
              <p:cNvSpPr>
                <a:spLocks noChangeAspect="1" noChangeArrowheads="1" noTextEdit="1"/>
              </p:cNvSpPr>
              <p:nvPr/>
            </p:nvSpPr>
            <p:spPr bwMode="auto">
              <a:xfrm>
                <a:off x="483490" y="1825840"/>
                <a:ext cx="2452679" cy="2691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Rectangle 231"/>
              <p:cNvSpPr>
                <a:spLocks noChangeArrowheads="1"/>
              </p:cNvSpPr>
              <p:nvPr/>
            </p:nvSpPr>
            <p:spPr bwMode="auto">
              <a:xfrm>
                <a:off x="960603" y="3286738"/>
                <a:ext cx="218423" cy="31129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Freeform 232"/>
              <p:cNvSpPr>
                <a:spLocks/>
              </p:cNvSpPr>
              <p:nvPr/>
            </p:nvSpPr>
            <p:spPr bwMode="auto">
              <a:xfrm>
                <a:off x="960603" y="3286738"/>
                <a:ext cx="218423" cy="311292"/>
              </a:xfrm>
              <a:custGeom>
                <a:avLst/>
                <a:gdLst>
                  <a:gd name="T0" fmla="*/ 0 w 179"/>
                  <a:gd name="T1" fmla="*/ 215 h 215"/>
                  <a:gd name="T2" fmla="*/ 0 w 179"/>
                  <a:gd name="T3" fmla="*/ 0 h 215"/>
                  <a:gd name="T4" fmla="*/ 0 w 179"/>
                  <a:gd name="T5" fmla="*/ 0 h 215"/>
                  <a:gd name="T6" fmla="*/ 179 w 179"/>
                  <a:gd name="T7" fmla="*/ 0 h 215"/>
                  <a:gd name="T8" fmla="*/ 179 w 179"/>
                  <a:gd name="T9" fmla="*/ 0 h 215"/>
                  <a:gd name="T10" fmla="*/ 179 w 179"/>
                  <a:gd name="T11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215">
                    <a:moveTo>
                      <a:pt x="0" y="215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9" y="21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Freeform 233"/>
              <p:cNvSpPr>
                <a:spLocks/>
              </p:cNvSpPr>
              <p:nvPr/>
            </p:nvSpPr>
            <p:spPr bwMode="auto">
              <a:xfrm>
                <a:off x="1015514" y="3278051"/>
                <a:ext cx="108601" cy="8687"/>
              </a:xfrm>
              <a:custGeom>
                <a:avLst/>
                <a:gdLst>
                  <a:gd name="T0" fmla="*/ 0 w 89"/>
                  <a:gd name="T1" fmla="*/ 0 h 6"/>
                  <a:gd name="T2" fmla="*/ 89 w 89"/>
                  <a:gd name="T3" fmla="*/ 0 h 6"/>
                  <a:gd name="T4" fmla="*/ 44 w 89"/>
                  <a:gd name="T5" fmla="*/ 0 h 6"/>
                  <a:gd name="T6" fmla="*/ 44 w 89"/>
                  <a:gd name="T7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6">
                    <a:moveTo>
                      <a:pt x="0" y="0"/>
                    </a:moveTo>
                    <a:lnTo>
                      <a:pt x="89" y="0"/>
                    </a:lnTo>
                    <a:lnTo>
                      <a:pt x="44" y="0"/>
                    </a:lnTo>
                    <a:lnTo>
                      <a:pt x="44" y="6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Rectangle 234"/>
              <p:cNvSpPr>
                <a:spLocks noChangeArrowheads="1"/>
              </p:cNvSpPr>
              <p:nvPr/>
            </p:nvSpPr>
            <p:spPr bwMode="auto">
              <a:xfrm>
                <a:off x="1287627" y="2950833"/>
                <a:ext cx="219643" cy="64864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Freeform 235"/>
              <p:cNvSpPr>
                <a:spLocks/>
              </p:cNvSpPr>
              <p:nvPr/>
            </p:nvSpPr>
            <p:spPr bwMode="auto">
              <a:xfrm>
                <a:off x="1287627" y="2950833"/>
                <a:ext cx="218423" cy="647197"/>
              </a:xfrm>
              <a:custGeom>
                <a:avLst/>
                <a:gdLst>
                  <a:gd name="T0" fmla="*/ 0 w 179"/>
                  <a:gd name="T1" fmla="*/ 447 h 447"/>
                  <a:gd name="T2" fmla="*/ 0 w 179"/>
                  <a:gd name="T3" fmla="*/ 0 h 447"/>
                  <a:gd name="T4" fmla="*/ 0 w 179"/>
                  <a:gd name="T5" fmla="*/ 0 h 447"/>
                  <a:gd name="T6" fmla="*/ 179 w 179"/>
                  <a:gd name="T7" fmla="*/ 0 h 447"/>
                  <a:gd name="T8" fmla="*/ 179 w 179"/>
                  <a:gd name="T9" fmla="*/ 0 h 447"/>
                  <a:gd name="T10" fmla="*/ 179 w 179"/>
                  <a:gd name="T11" fmla="*/ 447 h 4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447">
                    <a:moveTo>
                      <a:pt x="0" y="447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9" y="44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Freeform 236"/>
              <p:cNvSpPr>
                <a:spLocks/>
              </p:cNvSpPr>
              <p:nvPr/>
            </p:nvSpPr>
            <p:spPr bwMode="auto">
              <a:xfrm>
                <a:off x="1342538" y="2908845"/>
                <a:ext cx="108601" cy="41988"/>
              </a:xfrm>
              <a:custGeom>
                <a:avLst/>
                <a:gdLst>
                  <a:gd name="T0" fmla="*/ 0 w 89"/>
                  <a:gd name="T1" fmla="*/ 0 h 29"/>
                  <a:gd name="T2" fmla="*/ 89 w 89"/>
                  <a:gd name="T3" fmla="*/ 0 h 29"/>
                  <a:gd name="T4" fmla="*/ 45 w 89"/>
                  <a:gd name="T5" fmla="*/ 0 h 29"/>
                  <a:gd name="T6" fmla="*/ 45 w 89"/>
                  <a:gd name="T7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29">
                    <a:moveTo>
                      <a:pt x="0" y="0"/>
                    </a:moveTo>
                    <a:lnTo>
                      <a:pt x="89" y="0"/>
                    </a:lnTo>
                    <a:lnTo>
                      <a:pt x="45" y="0"/>
                    </a:lnTo>
                    <a:lnTo>
                      <a:pt x="45" y="2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Rectangle 237"/>
              <p:cNvSpPr>
                <a:spLocks noChangeArrowheads="1"/>
              </p:cNvSpPr>
              <p:nvPr/>
            </p:nvSpPr>
            <p:spPr bwMode="auto">
              <a:xfrm>
                <a:off x="1615871" y="3108651"/>
                <a:ext cx="218423" cy="4908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Freeform 238"/>
              <p:cNvSpPr>
                <a:spLocks/>
              </p:cNvSpPr>
              <p:nvPr/>
            </p:nvSpPr>
            <p:spPr bwMode="auto">
              <a:xfrm>
                <a:off x="1615871" y="3108651"/>
                <a:ext cx="218423" cy="489379"/>
              </a:xfrm>
              <a:custGeom>
                <a:avLst/>
                <a:gdLst>
                  <a:gd name="T0" fmla="*/ 0 w 179"/>
                  <a:gd name="T1" fmla="*/ 338 h 338"/>
                  <a:gd name="T2" fmla="*/ 0 w 179"/>
                  <a:gd name="T3" fmla="*/ 0 h 338"/>
                  <a:gd name="T4" fmla="*/ 0 w 179"/>
                  <a:gd name="T5" fmla="*/ 0 h 338"/>
                  <a:gd name="T6" fmla="*/ 179 w 179"/>
                  <a:gd name="T7" fmla="*/ 0 h 338"/>
                  <a:gd name="T8" fmla="*/ 179 w 179"/>
                  <a:gd name="T9" fmla="*/ 0 h 338"/>
                  <a:gd name="T10" fmla="*/ 179 w 179"/>
                  <a:gd name="T11" fmla="*/ 338 h 3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338">
                    <a:moveTo>
                      <a:pt x="0" y="33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9" y="338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Freeform 239"/>
              <p:cNvSpPr>
                <a:spLocks/>
              </p:cNvSpPr>
              <p:nvPr/>
            </p:nvSpPr>
            <p:spPr bwMode="auto">
              <a:xfrm>
                <a:off x="1669562" y="3044945"/>
                <a:ext cx="109821" cy="63706"/>
              </a:xfrm>
              <a:custGeom>
                <a:avLst/>
                <a:gdLst>
                  <a:gd name="T0" fmla="*/ 0 w 90"/>
                  <a:gd name="T1" fmla="*/ 0 h 44"/>
                  <a:gd name="T2" fmla="*/ 90 w 90"/>
                  <a:gd name="T3" fmla="*/ 0 h 44"/>
                  <a:gd name="T4" fmla="*/ 45 w 90"/>
                  <a:gd name="T5" fmla="*/ 0 h 44"/>
                  <a:gd name="T6" fmla="*/ 45 w 90"/>
                  <a:gd name="T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" h="44">
                    <a:moveTo>
                      <a:pt x="0" y="0"/>
                    </a:moveTo>
                    <a:lnTo>
                      <a:pt x="90" y="0"/>
                    </a:lnTo>
                    <a:lnTo>
                      <a:pt x="45" y="0"/>
                    </a:lnTo>
                    <a:lnTo>
                      <a:pt x="45" y="4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Rectangle 240"/>
              <p:cNvSpPr>
                <a:spLocks noChangeArrowheads="1"/>
              </p:cNvSpPr>
              <p:nvPr/>
            </p:nvSpPr>
            <p:spPr bwMode="auto">
              <a:xfrm>
                <a:off x="1942895" y="3085485"/>
                <a:ext cx="219643" cy="51399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241"/>
              <p:cNvSpPr>
                <a:spLocks/>
              </p:cNvSpPr>
              <p:nvPr/>
            </p:nvSpPr>
            <p:spPr bwMode="auto">
              <a:xfrm>
                <a:off x="1942895" y="3085485"/>
                <a:ext cx="218423" cy="512545"/>
              </a:xfrm>
              <a:custGeom>
                <a:avLst/>
                <a:gdLst>
                  <a:gd name="T0" fmla="*/ 0 w 179"/>
                  <a:gd name="T1" fmla="*/ 354 h 354"/>
                  <a:gd name="T2" fmla="*/ 0 w 179"/>
                  <a:gd name="T3" fmla="*/ 0 h 354"/>
                  <a:gd name="T4" fmla="*/ 0 w 179"/>
                  <a:gd name="T5" fmla="*/ 0 h 354"/>
                  <a:gd name="T6" fmla="*/ 179 w 179"/>
                  <a:gd name="T7" fmla="*/ 0 h 354"/>
                  <a:gd name="T8" fmla="*/ 179 w 179"/>
                  <a:gd name="T9" fmla="*/ 0 h 354"/>
                  <a:gd name="T10" fmla="*/ 179 w 179"/>
                  <a:gd name="T11" fmla="*/ 354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354">
                    <a:moveTo>
                      <a:pt x="0" y="354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9" y="354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Freeform 242"/>
              <p:cNvSpPr>
                <a:spLocks/>
              </p:cNvSpPr>
              <p:nvPr/>
            </p:nvSpPr>
            <p:spPr bwMode="auto">
              <a:xfrm>
                <a:off x="1997806" y="3037705"/>
                <a:ext cx="108601" cy="47780"/>
              </a:xfrm>
              <a:custGeom>
                <a:avLst/>
                <a:gdLst>
                  <a:gd name="T0" fmla="*/ 0 w 89"/>
                  <a:gd name="T1" fmla="*/ 0 h 33"/>
                  <a:gd name="T2" fmla="*/ 89 w 89"/>
                  <a:gd name="T3" fmla="*/ 0 h 33"/>
                  <a:gd name="T4" fmla="*/ 44 w 89"/>
                  <a:gd name="T5" fmla="*/ 0 h 33"/>
                  <a:gd name="T6" fmla="*/ 44 w 89"/>
                  <a:gd name="T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33">
                    <a:moveTo>
                      <a:pt x="0" y="0"/>
                    </a:moveTo>
                    <a:lnTo>
                      <a:pt x="89" y="0"/>
                    </a:lnTo>
                    <a:lnTo>
                      <a:pt x="44" y="0"/>
                    </a:lnTo>
                    <a:lnTo>
                      <a:pt x="44" y="33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Rectangle 243"/>
              <p:cNvSpPr>
                <a:spLocks noChangeArrowheads="1"/>
              </p:cNvSpPr>
              <p:nvPr/>
            </p:nvSpPr>
            <p:spPr bwMode="auto">
              <a:xfrm>
                <a:off x="2269918" y="3276603"/>
                <a:ext cx="219643" cy="32287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244"/>
              <p:cNvSpPr>
                <a:spLocks/>
              </p:cNvSpPr>
              <p:nvPr/>
            </p:nvSpPr>
            <p:spPr bwMode="auto">
              <a:xfrm>
                <a:off x="2269918" y="3276603"/>
                <a:ext cx="218423" cy="321427"/>
              </a:xfrm>
              <a:custGeom>
                <a:avLst/>
                <a:gdLst>
                  <a:gd name="T0" fmla="*/ 0 w 179"/>
                  <a:gd name="T1" fmla="*/ 222 h 222"/>
                  <a:gd name="T2" fmla="*/ 0 w 179"/>
                  <a:gd name="T3" fmla="*/ 0 h 222"/>
                  <a:gd name="T4" fmla="*/ 0 w 179"/>
                  <a:gd name="T5" fmla="*/ 0 h 222"/>
                  <a:gd name="T6" fmla="*/ 179 w 179"/>
                  <a:gd name="T7" fmla="*/ 0 h 222"/>
                  <a:gd name="T8" fmla="*/ 179 w 179"/>
                  <a:gd name="T9" fmla="*/ 0 h 222"/>
                  <a:gd name="T10" fmla="*/ 179 w 179"/>
                  <a:gd name="T11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222">
                    <a:moveTo>
                      <a:pt x="0" y="222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9" y="222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245"/>
              <p:cNvSpPr>
                <a:spLocks/>
              </p:cNvSpPr>
              <p:nvPr/>
            </p:nvSpPr>
            <p:spPr bwMode="auto">
              <a:xfrm>
                <a:off x="2324829" y="3202762"/>
                <a:ext cx="108601" cy="73841"/>
              </a:xfrm>
              <a:custGeom>
                <a:avLst/>
                <a:gdLst>
                  <a:gd name="T0" fmla="*/ 0 w 89"/>
                  <a:gd name="T1" fmla="*/ 0 h 51"/>
                  <a:gd name="T2" fmla="*/ 89 w 89"/>
                  <a:gd name="T3" fmla="*/ 0 h 51"/>
                  <a:gd name="T4" fmla="*/ 45 w 89"/>
                  <a:gd name="T5" fmla="*/ 0 h 51"/>
                  <a:gd name="T6" fmla="*/ 45 w 89"/>
                  <a:gd name="T7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9" h="51">
                    <a:moveTo>
                      <a:pt x="0" y="0"/>
                    </a:moveTo>
                    <a:lnTo>
                      <a:pt x="89" y="0"/>
                    </a:lnTo>
                    <a:lnTo>
                      <a:pt x="45" y="0"/>
                    </a:lnTo>
                    <a:lnTo>
                      <a:pt x="45" y="5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Rectangle 246"/>
              <p:cNvSpPr>
                <a:spLocks noChangeArrowheads="1"/>
              </p:cNvSpPr>
              <p:nvPr/>
            </p:nvSpPr>
            <p:spPr bwMode="auto">
              <a:xfrm>
                <a:off x="2598163" y="3414151"/>
                <a:ext cx="218423" cy="18532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247"/>
              <p:cNvSpPr>
                <a:spLocks/>
              </p:cNvSpPr>
              <p:nvPr/>
            </p:nvSpPr>
            <p:spPr bwMode="auto">
              <a:xfrm>
                <a:off x="2598163" y="3414151"/>
                <a:ext cx="218423" cy="183879"/>
              </a:xfrm>
              <a:custGeom>
                <a:avLst/>
                <a:gdLst>
                  <a:gd name="T0" fmla="*/ 0 w 179"/>
                  <a:gd name="T1" fmla="*/ 127 h 127"/>
                  <a:gd name="T2" fmla="*/ 0 w 179"/>
                  <a:gd name="T3" fmla="*/ 0 h 127"/>
                  <a:gd name="T4" fmla="*/ 0 w 179"/>
                  <a:gd name="T5" fmla="*/ 0 h 127"/>
                  <a:gd name="T6" fmla="*/ 179 w 179"/>
                  <a:gd name="T7" fmla="*/ 0 h 127"/>
                  <a:gd name="T8" fmla="*/ 179 w 179"/>
                  <a:gd name="T9" fmla="*/ 0 h 127"/>
                  <a:gd name="T10" fmla="*/ 179 w 179"/>
                  <a:gd name="T11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9" h="127">
                    <a:moveTo>
                      <a:pt x="0" y="127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79" y="0"/>
                    </a:lnTo>
                    <a:lnTo>
                      <a:pt x="179" y="0"/>
                    </a:lnTo>
                    <a:lnTo>
                      <a:pt x="179" y="127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Freeform 248"/>
              <p:cNvSpPr>
                <a:spLocks/>
              </p:cNvSpPr>
              <p:nvPr/>
            </p:nvSpPr>
            <p:spPr bwMode="auto">
              <a:xfrm>
                <a:off x="2651853" y="3325831"/>
                <a:ext cx="109821" cy="88320"/>
              </a:xfrm>
              <a:custGeom>
                <a:avLst/>
                <a:gdLst>
                  <a:gd name="T0" fmla="*/ 0 w 90"/>
                  <a:gd name="T1" fmla="*/ 0 h 61"/>
                  <a:gd name="T2" fmla="*/ 90 w 90"/>
                  <a:gd name="T3" fmla="*/ 0 h 61"/>
                  <a:gd name="T4" fmla="*/ 45 w 90"/>
                  <a:gd name="T5" fmla="*/ 0 h 61"/>
                  <a:gd name="T6" fmla="*/ 45 w 90"/>
                  <a:gd name="T7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0" h="61">
                    <a:moveTo>
                      <a:pt x="0" y="0"/>
                    </a:moveTo>
                    <a:lnTo>
                      <a:pt x="90" y="0"/>
                    </a:lnTo>
                    <a:lnTo>
                      <a:pt x="45" y="0"/>
                    </a:lnTo>
                    <a:lnTo>
                      <a:pt x="45" y="61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Rectangle 249"/>
              <p:cNvSpPr>
                <a:spLocks noChangeArrowheads="1"/>
              </p:cNvSpPr>
              <p:nvPr/>
            </p:nvSpPr>
            <p:spPr bwMode="auto">
              <a:xfrm rot="18900000">
                <a:off x="810514" y="3877468"/>
                <a:ext cx="117143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ectangle 250"/>
              <p:cNvSpPr>
                <a:spLocks noChangeArrowheads="1"/>
              </p:cNvSpPr>
              <p:nvPr/>
            </p:nvSpPr>
            <p:spPr bwMode="auto">
              <a:xfrm rot="18900000">
                <a:off x="853223" y="3826793"/>
                <a:ext cx="117143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" name="Rectangle 251"/>
              <p:cNvSpPr>
                <a:spLocks noChangeArrowheads="1"/>
              </p:cNvSpPr>
              <p:nvPr/>
            </p:nvSpPr>
            <p:spPr bwMode="auto">
              <a:xfrm rot="18900000">
                <a:off x="897151" y="3776118"/>
                <a:ext cx="117143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0" name="Rectangle 252"/>
              <p:cNvSpPr>
                <a:spLocks noChangeArrowheads="1"/>
              </p:cNvSpPr>
              <p:nvPr/>
            </p:nvSpPr>
            <p:spPr bwMode="auto">
              <a:xfrm rot="18900000">
                <a:off x="944740" y="3738473"/>
                <a:ext cx="86637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1" name="Rectangle 253"/>
              <p:cNvSpPr>
                <a:spLocks noChangeArrowheads="1"/>
              </p:cNvSpPr>
              <p:nvPr/>
            </p:nvSpPr>
            <p:spPr bwMode="auto">
              <a:xfrm rot="18900000">
                <a:off x="961823" y="3692141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2" name="Rectangle 254"/>
              <p:cNvSpPr>
                <a:spLocks noChangeArrowheads="1"/>
              </p:cNvSpPr>
              <p:nvPr/>
            </p:nvSpPr>
            <p:spPr bwMode="auto">
              <a:xfrm rot="18900000">
                <a:off x="1011854" y="3632779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3" name="Rectangle 255"/>
              <p:cNvSpPr>
                <a:spLocks noChangeArrowheads="1"/>
              </p:cNvSpPr>
              <p:nvPr/>
            </p:nvSpPr>
            <p:spPr bwMode="auto">
              <a:xfrm rot="18900000">
                <a:off x="1287627" y="3693589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" name="Rectangle 256"/>
              <p:cNvSpPr>
                <a:spLocks noChangeArrowheads="1"/>
              </p:cNvSpPr>
              <p:nvPr/>
            </p:nvSpPr>
            <p:spPr bwMode="auto">
              <a:xfrm rot="18900000">
                <a:off x="1338877" y="3634227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" name="Rectangle 257"/>
              <p:cNvSpPr>
                <a:spLocks noChangeArrowheads="1"/>
              </p:cNvSpPr>
              <p:nvPr/>
            </p:nvSpPr>
            <p:spPr bwMode="auto">
              <a:xfrm rot="18900000">
                <a:off x="1480425" y="3854303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" name="Rectangle 258"/>
              <p:cNvSpPr>
                <a:spLocks noChangeArrowheads="1"/>
              </p:cNvSpPr>
              <p:nvPr/>
            </p:nvSpPr>
            <p:spPr bwMode="auto">
              <a:xfrm rot="18900000">
                <a:off x="1531674" y="3794940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" name="Rectangle 259"/>
              <p:cNvSpPr>
                <a:spLocks noChangeArrowheads="1"/>
              </p:cNvSpPr>
              <p:nvPr/>
            </p:nvSpPr>
            <p:spPr bwMode="auto">
              <a:xfrm rot="18900000">
                <a:off x="1589026" y="3755848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" name="Rectangle 260"/>
              <p:cNvSpPr>
                <a:spLocks noChangeArrowheads="1"/>
              </p:cNvSpPr>
              <p:nvPr/>
            </p:nvSpPr>
            <p:spPr bwMode="auto">
              <a:xfrm rot="18900000">
                <a:off x="1601228" y="3713859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" name="Rectangle 261"/>
              <p:cNvSpPr>
                <a:spLocks noChangeArrowheads="1"/>
              </p:cNvSpPr>
              <p:nvPr/>
            </p:nvSpPr>
            <p:spPr bwMode="auto">
              <a:xfrm rot="18900000">
                <a:off x="1646377" y="3655945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" name="Rectangle 262"/>
              <p:cNvSpPr>
                <a:spLocks noChangeArrowheads="1"/>
              </p:cNvSpPr>
              <p:nvPr/>
            </p:nvSpPr>
            <p:spPr bwMode="auto">
              <a:xfrm rot="18900000">
                <a:off x="1704948" y="3616852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" name="Rectangle 263"/>
              <p:cNvSpPr>
                <a:spLocks noChangeArrowheads="1"/>
              </p:cNvSpPr>
              <p:nvPr/>
            </p:nvSpPr>
            <p:spPr bwMode="auto">
              <a:xfrm rot="18900000">
                <a:off x="1643937" y="4048317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" name="Rectangle 264"/>
              <p:cNvSpPr>
                <a:spLocks noChangeArrowheads="1"/>
              </p:cNvSpPr>
              <p:nvPr/>
            </p:nvSpPr>
            <p:spPr bwMode="auto">
              <a:xfrm rot="18900000">
                <a:off x="1695186" y="3988954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" name="Rectangle 265"/>
              <p:cNvSpPr>
                <a:spLocks noChangeArrowheads="1"/>
              </p:cNvSpPr>
              <p:nvPr/>
            </p:nvSpPr>
            <p:spPr bwMode="auto">
              <a:xfrm rot="18900000">
                <a:off x="1752538" y="3949862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Rectangle 266"/>
              <p:cNvSpPr>
                <a:spLocks noChangeArrowheads="1"/>
              </p:cNvSpPr>
              <p:nvPr/>
            </p:nvSpPr>
            <p:spPr bwMode="auto">
              <a:xfrm rot="18900000">
                <a:off x="1764740" y="3907874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" name="Rectangle 267"/>
              <p:cNvSpPr>
                <a:spLocks noChangeArrowheads="1"/>
              </p:cNvSpPr>
              <p:nvPr/>
            </p:nvSpPr>
            <p:spPr bwMode="auto">
              <a:xfrm rot="18900000">
                <a:off x="1812330" y="3852855"/>
                <a:ext cx="12202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" name="Rectangle 268"/>
              <p:cNvSpPr>
                <a:spLocks noChangeArrowheads="1"/>
              </p:cNvSpPr>
              <p:nvPr/>
            </p:nvSpPr>
            <p:spPr bwMode="auto">
              <a:xfrm rot="18900000">
                <a:off x="1857478" y="3794940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" name="Rectangle 269"/>
              <p:cNvSpPr>
                <a:spLocks noChangeArrowheads="1"/>
              </p:cNvSpPr>
              <p:nvPr/>
            </p:nvSpPr>
            <p:spPr bwMode="auto">
              <a:xfrm rot="18900000">
                <a:off x="1916050" y="3755848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" name="Rectangle 270"/>
              <p:cNvSpPr>
                <a:spLocks noChangeArrowheads="1"/>
              </p:cNvSpPr>
              <p:nvPr/>
            </p:nvSpPr>
            <p:spPr bwMode="auto">
              <a:xfrm rot="18900000">
                <a:off x="1927032" y="3713859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" name="Rectangle 271"/>
              <p:cNvSpPr>
                <a:spLocks noChangeArrowheads="1"/>
              </p:cNvSpPr>
              <p:nvPr/>
            </p:nvSpPr>
            <p:spPr bwMode="auto">
              <a:xfrm rot="18900000">
                <a:off x="1974621" y="3655945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" name="Rectangle 272"/>
              <p:cNvSpPr>
                <a:spLocks noChangeArrowheads="1"/>
              </p:cNvSpPr>
              <p:nvPr/>
            </p:nvSpPr>
            <p:spPr bwMode="auto">
              <a:xfrm rot="18900000">
                <a:off x="2031972" y="3616852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" name="Rectangle 273"/>
              <p:cNvSpPr>
                <a:spLocks noChangeArrowheads="1"/>
              </p:cNvSpPr>
              <p:nvPr/>
            </p:nvSpPr>
            <p:spPr bwMode="auto">
              <a:xfrm rot="18900000">
                <a:off x="1973401" y="4045421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" name="Rectangle 274"/>
              <p:cNvSpPr>
                <a:spLocks noChangeArrowheads="1"/>
              </p:cNvSpPr>
              <p:nvPr/>
            </p:nvSpPr>
            <p:spPr bwMode="auto">
              <a:xfrm rot="18900000">
                <a:off x="2024651" y="3986059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" name="Rectangle 275"/>
              <p:cNvSpPr>
                <a:spLocks noChangeArrowheads="1"/>
              </p:cNvSpPr>
              <p:nvPr/>
            </p:nvSpPr>
            <p:spPr bwMode="auto">
              <a:xfrm rot="18900000">
                <a:off x="2082002" y="3946966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" name="Rectangle 276"/>
              <p:cNvSpPr>
                <a:spLocks noChangeArrowheads="1"/>
              </p:cNvSpPr>
              <p:nvPr/>
            </p:nvSpPr>
            <p:spPr bwMode="auto">
              <a:xfrm rot="18900000">
                <a:off x="2094204" y="3904978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5" name="Rectangle 277"/>
              <p:cNvSpPr>
                <a:spLocks noChangeArrowheads="1"/>
              </p:cNvSpPr>
              <p:nvPr/>
            </p:nvSpPr>
            <p:spPr bwMode="auto">
              <a:xfrm rot="18900000">
                <a:off x="2140574" y="3849959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6" name="Rectangle 278"/>
              <p:cNvSpPr>
                <a:spLocks noChangeArrowheads="1"/>
              </p:cNvSpPr>
              <p:nvPr/>
            </p:nvSpPr>
            <p:spPr bwMode="auto">
              <a:xfrm rot="18900000">
                <a:off x="2186942" y="3793492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7" name="Rectangle 279"/>
              <p:cNvSpPr>
                <a:spLocks noChangeArrowheads="1"/>
              </p:cNvSpPr>
              <p:nvPr/>
            </p:nvSpPr>
            <p:spPr bwMode="auto">
              <a:xfrm rot="18900000">
                <a:off x="2241853" y="3757295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8" name="Rectangle 280"/>
              <p:cNvSpPr>
                <a:spLocks noChangeArrowheads="1"/>
              </p:cNvSpPr>
              <p:nvPr/>
            </p:nvSpPr>
            <p:spPr bwMode="auto">
              <a:xfrm rot="18900000">
                <a:off x="2254055" y="3715307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9" name="Rectangle 281"/>
              <p:cNvSpPr>
                <a:spLocks noChangeArrowheads="1"/>
              </p:cNvSpPr>
              <p:nvPr/>
            </p:nvSpPr>
            <p:spPr bwMode="auto">
              <a:xfrm rot="18900000">
                <a:off x="2300425" y="3658840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Rectangle 282"/>
              <p:cNvSpPr>
                <a:spLocks noChangeArrowheads="1"/>
              </p:cNvSpPr>
              <p:nvPr/>
            </p:nvSpPr>
            <p:spPr bwMode="auto">
              <a:xfrm rot="18900000">
                <a:off x="2357776" y="3619748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1" name="Rectangle 283"/>
              <p:cNvSpPr>
                <a:spLocks noChangeArrowheads="1"/>
              </p:cNvSpPr>
              <p:nvPr/>
            </p:nvSpPr>
            <p:spPr bwMode="auto">
              <a:xfrm rot="18900000">
                <a:off x="2157657" y="4216270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Rectangle 284"/>
              <p:cNvSpPr>
                <a:spLocks noChangeArrowheads="1"/>
              </p:cNvSpPr>
              <p:nvPr/>
            </p:nvSpPr>
            <p:spPr bwMode="auto">
              <a:xfrm rot="18900000">
                <a:off x="2208907" y="4155459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B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3" name="Rectangle 285"/>
              <p:cNvSpPr>
                <a:spLocks noChangeArrowheads="1"/>
              </p:cNvSpPr>
              <p:nvPr/>
            </p:nvSpPr>
            <p:spPr bwMode="auto">
              <a:xfrm rot="18900000">
                <a:off x="2266258" y="4116367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Rectangle 286"/>
              <p:cNvSpPr>
                <a:spLocks noChangeArrowheads="1"/>
              </p:cNvSpPr>
              <p:nvPr/>
            </p:nvSpPr>
            <p:spPr bwMode="auto">
              <a:xfrm rot="18900000">
                <a:off x="2278460" y="4074378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5" name="Rectangle 287"/>
              <p:cNvSpPr>
                <a:spLocks noChangeArrowheads="1"/>
              </p:cNvSpPr>
              <p:nvPr/>
            </p:nvSpPr>
            <p:spPr bwMode="auto">
              <a:xfrm rot="18900000">
                <a:off x="2324829" y="4019360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6" name="Rectangle 288"/>
              <p:cNvSpPr>
                <a:spLocks noChangeArrowheads="1"/>
              </p:cNvSpPr>
              <p:nvPr/>
            </p:nvSpPr>
            <p:spPr bwMode="auto">
              <a:xfrm rot="18900000">
                <a:off x="2371199" y="3962893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7" name="Rectangle 289"/>
              <p:cNvSpPr>
                <a:spLocks noChangeArrowheads="1"/>
              </p:cNvSpPr>
              <p:nvPr/>
            </p:nvSpPr>
            <p:spPr bwMode="auto">
              <a:xfrm rot="18900000">
                <a:off x="2426109" y="3928144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8" name="Rectangle 290"/>
              <p:cNvSpPr>
                <a:spLocks noChangeArrowheads="1"/>
              </p:cNvSpPr>
              <p:nvPr/>
            </p:nvSpPr>
            <p:spPr bwMode="auto">
              <a:xfrm rot="18900000">
                <a:off x="2438312" y="3886156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9" name="Rectangle 291"/>
              <p:cNvSpPr>
                <a:spLocks noChangeArrowheads="1"/>
              </p:cNvSpPr>
              <p:nvPr/>
            </p:nvSpPr>
            <p:spPr bwMode="auto">
              <a:xfrm rot="18900000">
                <a:off x="2485901" y="3831137"/>
                <a:ext cx="12202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Y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0" name="Rectangle 292"/>
              <p:cNvSpPr>
                <a:spLocks noChangeArrowheads="1"/>
              </p:cNvSpPr>
              <p:nvPr/>
            </p:nvSpPr>
            <p:spPr bwMode="auto">
              <a:xfrm rot="18900000">
                <a:off x="2531050" y="3773222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R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1" name="Rectangle 293"/>
              <p:cNvSpPr>
                <a:spLocks noChangeArrowheads="1"/>
              </p:cNvSpPr>
              <p:nvPr/>
            </p:nvSpPr>
            <p:spPr bwMode="auto">
              <a:xfrm rot="18900000">
                <a:off x="2589621" y="3732682"/>
                <a:ext cx="8053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294"/>
              <p:cNvSpPr>
                <a:spLocks noChangeArrowheads="1"/>
              </p:cNvSpPr>
              <p:nvPr/>
            </p:nvSpPr>
            <p:spPr bwMode="auto">
              <a:xfrm rot="18900000">
                <a:off x="2600604" y="3690694"/>
                <a:ext cx="123244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E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295"/>
              <p:cNvSpPr>
                <a:spLocks noChangeArrowheads="1"/>
              </p:cNvSpPr>
              <p:nvPr/>
            </p:nvSpPr>
            <p:spPr bwMode="auto">
              <a:xfrm rot="18900000">
                <a:off x="2648192" y="3634227"/>
                <a:ext cx="129346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N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Freeform 296"/>
              <p:cNvSpPr>
                <a:spLocks noEditPoints="1"/>
              </p:cNvSpPr>
              <p:nvPr/>
            </p:nvSpPr>
            <p:spPr bwMode="auto">
              <a:xfrm>
                <a:off x="1014316" y="3598030"/>
                <a:ext cx="1978006" cy="43436"/>
              </a:xfrm>
              <a:custGeom>
                <a:avLst/>
                <a:gdLst>
                  <a:gd name="T0" fmla="*/ 0 w 1621"/>
                  <a:gd name="T1" fmla="*/ 0 h 30"/>
                  <a:gd name="T2" fmla="*/ 1621 w 1621"/>
                  <a:gd name="T3" fmla="*/ 0 h 30"/>
                  <a:gd name="T4" fmla="*/ 139 w 1621"/>
                  <a:gd name="T5" fmla="*/ 30 h 30"/>
                  <a:gd name="T6" fmla="*/ 139 w 1621"/>
                  <a:gd name="T7" fmla="*/ 0 h 30"/>
                  <a:gd name="T8" fmla="*/ 408 w 1621"/>
                  <a:gd name="T9" fmla="*/ 30 h 30"/>
                  <a:gd name="T10" fmla="*/ 408 w 1621"/>
                  <a:gd name="T11" fmla="*/ 0 h 30"/>
                  <a:gd name="T12" fmla="*/ 676 w 1621"/>
                  <a:gd name="T13" fmla="*/ 30 h 30"/>
                  <a:gd name="T14" fmla="*/ 676 w 1621"/>
                  <a:gd name="T15" fmla="*/ 0 h 30"/>
                  <a:gd name="T16" fmla="*/ 944 w 1621"/>
                  <a:gd name="T17" fmla="*/ 30 h 30"/>
                  <a:gd name="T18" fmla="*/ 944 w 1621"/>
                  <a:gd name="T19" fmla="*/ 0 h 30"/>
                  <a:gd name="T20" fmla="*/ 1213 w 1621"/>
                  <a:gd name="T21" fmla="*/ 30 h 30"/>
                  <a:gd name="T22" fmla="*/ 1213 w 1621"/>
                  <a:gd name="T23" fmla="*/ 0 h 30"/>
                  <a:gd name="T24" fmla="*/ 1481 w 1621"/>
                  <a:gd name="T25" fmla="*/ 30 h 30"/>
                  <a:gd name="T26" fmla="*/ 1481 w 1621"/>
                  <a:gd name="T2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21" h="30">
                    <a:moveTo>
                      <a:pt x="0" y="0"/>
                    </a:moveTo>
                    <a:lnTo>
                      <a:pt x="1621" y="0"/>
                    </a:lnTo>
                    <a:moveTo>
                      <a:pt x="139" y="30"/>
                    </a:moveTo>
                    <a:lnTo>
                      <a:pt x="139" y="0"/>
                    </a:lnTo>
                    <a:moveTo>
                      <a:pt x="408" y="30"/>
                    </a:moveTo>
                    <a:lnTo>
                      <a:pt x="408" y="0"/>
                    </a:lnTo>
                    <a:moveTo>
                      <a:pt x="676" y="30"/>
                    </a:moveTo>
                    <a:lnTo>
                      <a:pt x="676" y="0"/>
                    </a:lnTo>
                    <a:moveTo>
                      <a:pt x="944" y="30"/>
                    </a:moveTo>
                    <a:lnTo>
                      <a:pt x="944" y="0"/>
                    </a:lnTo>
                    <a:moveTo>
                      <a:pt x="1213" y="30"/>
                    </a:moveTo>
                    <a:lnTo>
                      <a:pt x="1213" y="0"/>
                    </a:lnTo>
                    <a:moveTo>
                      <a:pt x="1481" y="30"/>
                    </a:moveTo>
                    <a:lnTo>
                      <a:pt x="1481" y="0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Rectangle 297"/>
              <p:cNvSpPr>
                <a:spLocks noChangeArrowheads="1"/>
              </p:cNvSpPr>
              <p:nvPr/>
            </p:nvSpPr>
            <p:spPr bwMode="auto">
              <a:xfrm>
                <a:off x="800752" y="3528532"/>
                <a:ext cx="111041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298"/>
              <p:cNvSpPr>
                <a:spLocks noChangeArrowheads="1"/>
              </p:cNvSpPr>
              <p:nvPr/>
            </p:nvSpPr>
            <p:spPr bwMode="auto">
              <a:xfrm>
                <a:off x="800752" y="3217241"/>
                <a:ext cx="111041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Rectangle 299"/>
              <p:cNvSpPr>
                <a:spLocks noChangeArrowheads="1"/>
              </p:cNvSpPr>
              <p:nvPr/>
            </p:nvSpPr>
            <p:spPr bwMode="auto">
              <a:xfrm>
                <a:off x="800752" y="2905949"/>
                <a:ext cx="111041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300"/>
              <p:cNvSpPr>
                <a:spLocks noChangeArrowheads="1"/>
              </p:cNvSpPr>
              <p:nvPr/>
            </p:nvSpPr>
            <p:spPr bwMode="auto">
              <a:xfrm>
                <a:off x="800752" y="2596106"/>
                <a:ext cx="111041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301"/>
              <p:cNvSpPr>
                <a:spLocks noChangeArrowheads="1"/>
              </p:cNvSpPr>
              <p:nvPr/>
            </p:nvSpPr>
            <p:spPr bwMode="auto">
              <a:xfrm>
                <a:off x="800752" y="2284814"/>
                <a:ext cx="111041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Rectangle 302"/>
              <p:cNvSpPr>
                <a:spLocks noChangeArrowheads="1"/>
              </p:cNvSpPr>
              <p:nvPr/>
            </p:nvSpPr>
            <p:spPr bwMode="auto">
              <a:xfrm>
                <a:off x="800752" y="1973523"/>
                <a:ext cx="111041" cy="176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Freeform 303"/>
              <p:cNvSpPr>
                <a:spLocks noEditPoints="1"/>
              </p:cNvSpPr>
              <p:nvPr/>
            </p:nvSpPr>
            <p:spPr bwMode="auto">
              <a:xfrm>
                <a:off x="869085" y="2035781"/>
                <a:ext cx="36607" cy="1569489"/>
              </a:xfrm>
              <a:custGeom>
                <a:avLst/>
                <a:gdLst>
                  <a:gd name="T0" fmla="*/ 30 w 30"/>
                  <a:gd name="T1" fmla="*/ 1084 h 1084"/>
                  <a:gd name="T2" fmla="*/ 30 w 30"/>
                  <a:gd name="T3" fmla="*/ 0 h 1084"/>
                  <a:gd name="T4" fmla="*/ 30 w 30"/>
                  <a:gd name="T5" fmla="*/ 1079 h 1084"/>
                  <a:gd name="T6" fmla="*/ 0 w 30"/>
                  <a:gd name="T7" fmla="*/ 1079 h 1084"/>
                  <a:gd name="T8" fmla="*/ 30 w 30"/>
                  <a:gd name="T9" fmla="*/ 864 h 1084"/>
                  <a:gd name="T10" fmla="*/ 0 w 30"/>
                  <a:gd name="T11" fmla="*/ 864 h 1084"/>
                  <a:gd name="T12" fmla="*/ 30 w 30"/>
                  <a:gd name="T13" fmla="*/ 649 h 1084"/>
                  <a:gd name="T14" fmla="*/ 0 w 30"/>
                  <a:gd name="T15" fmla="*/ 649 h 1084"/>
                  <a:gd name="T16" fmla="*/ 30 w 30"/>
                  <a:gd name="T17" fmla="*/ 435 h 1084"/>
                  <a:gd name="T18" fmla="*/ 0 w 30"/>
                  <a:gd name="T19" fmla="*/ 435 h 1084"/>
                  <a:gd name="T20" fmla="*/ 30 w 30"/>
                  <a:gd name="T21" fmla="*/ 220 h 1084"/>
                  <a:gd name="T22" fmla="*/ 0 w 30"/>
                  <a:gd name="T23" fmla="*/ 220 h 1084"/>
                  <a:gd name="T24" fmla="*/ 30 w 30"/>
                  <a:gd name="T25" fmla="*/ 5 h 1084"/>
                  <a:gd name="T26" fmla="*/ 0 w 30"/>
                  <a:gd name="T27" fmla="*/ 5 h 1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" h="1084">
                    <a:moveTo>
                      <a:pt x="30" y="1084"/>
                    </a:moveTo>
                    <a:lnTo>
                      <a:pt x="30" y="0"/>
                    </a:lnTo>
                    <a:moveTo>
                      <a:pt x="30" y="1079"/>
                    </a:moveTo>
                    <a:lnTo>
                      <a:pt x="0" y="1079"/>
                    </a:lnTo>
                    <a:moveTo>
                      <a:pt x="30" y="864"/>
                    </a:moveTo>
                    <a:lnTo>
                      <a:pt x="0" y="864"/>
                    </a:lnTo>
                    <a:moveTo>
                      <a:pt x="30" y="649"/>
                    </a:moveTo>
                    <a:lnTo>
                      <a:pt x="0" y="649"/>
                    </a:lnTo>
                    <a:moveTo>
                      <a:pt x="30" y="435"/>
                    </a:moveTo>
                    <a:lnTo>
                      <a:pt x="0" y="435"/>
                    </a:lnTo>
                    <a:moveTo>
                      <a:pt x="30" y="220"/>
                    </a:moveTo>
                    <a:lnTo>
                      <a:pt x="0" y="220"/>
                    </a:lnTo>
                    <a:moveTo>
                      <a:pt x="30" y="5"/>
                    </a:moveTo>
                    <a:lnTo>
                      <a:pt x="0" y="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2093054" y="1669506"/>
            <a:ext cx="5072532" cy="338017"/>
            <a:chOff x="1255379" y="1309425"/>
            <a:chExt cx="8318382" cy="338017"/>
          </a:xfrm>
        </p:grpSpPr>
        <p:sp>
          <p:nvSpPr>
            <p:cNvPr id="163" name="CasellaDiTesto 15"/>
            <p:cNvSpPr txBox="1"/>
            <p:nvPr/>
          </p:nvSpPr>
          <p:spPr>
            <a:xfrm>
              <a:off x="1255379" y="1309425"/>
              <a:ext cx="3116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/>
                <a:t> Total </a:t>
              </a:r>
              <a:r>
                <a:rPr lang="it-IT" sz="1400" b="1" dirty="0"/>
                <a:t>o</a:t>
              </a:r>
              <a:r>
                <a:rPr lang="it-IT" sz="1400" b="1" dirty="0" smtClean="0"/>
                <a:t>xidized proteins</a:t>
              </a:r>
              <a:endParaRPr lang="en-GB" sz="1400" b="1" dirty="0"/>
            </a:p>
          </p:txBody>
        </p:sp>
        <p:sp>
          <p:nvSpPr>
            <p:cNvPr id="4" name="CasellaDiTesto 15"/>
            <p:cNvSpPr txBox="1"/>
            <p:nvPr/>
          </p:nvSpPr>
          <p:spPr>
            <a:xfrm>
              <a:off x="6086363" y="1339665"/>
              <a:ext cx="3487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/>
                <a:t>Oxidized proteins ≥ 55kDa</a:t>
              </a:r>
              <a:endParaRPr lang="en-GB" sz="1400" b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90931" y="2041549"/>
            <a:ext cx="2832907" cy="2508250"/>
            <a:chOff x="5601423" y="2101956"/>
            <a:chExt cx="2832907" cy="2508250"/>
          </a:xfrm>
        </p:grpSpPr>
        <p:cxnSp>
          <p:nvCxnSpPr>
            <p:cNvPr id="7" name="Connettore 1 85"/>
            <p:cNvCxnSpPr>
              <a:stCxn id="8" idx="0"/>
            </p:cNvCxnSpPr>
            <p:nvPr/>
          </p:nvCxnSpPr>
          <p:spPr>
            <a:xfrm flipH="1" flipV="1">
              <a:off x="6635600" y="3278090"/>
              <a:ext cx="1519073" cy="60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sellaDiTesto 86"/>
            <p:cNvSpPr txBox="1"/>
            <p:nvPr/>
          </p:nvSpPr>
          <p:spPr>
            <a:xfrm>
              <a:off x="8017456" y="3284176"/>
              <a:ext cx="274434" cy="38575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*</a:t>
              </a:r>
              <a:endParaRPr lang="en-GB" dirty="0"/>
            </a:p>
          </p:txBody>
        </p:sp>
        <p:cxnSp>
          <p:nvCxnSpPr>
            <p:cNvPr id="9" name="Connettore 1 63"/>
            <p:cNvCxnSpPr/>
            <p:nvPr/>
          </p:nvCxnSpPr>
          <p:spPr>
            <a:xfrm flipH="1">
              <a:off x="8148822" y="3276434"/>
              <a:ext cx="2" cy="705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utoShape 392"/>
            <p:cNvSpPr>
              <a:spLocks noChangeAspect="1" noChangeArrowheads="1" noTextEdit="1"/>
            </p:cNvSpPr>
            <p:nvPr/>
          </p:nvSpPr>
          <p:spPr bwMode="auto">
            <a:xfrm>
              <a:off x="5601423" y="2101956"/>
              <a:ext cx="2832907" cy="2193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394"/>
            <p:cNvSpPr>
              <a:spLocks noChangeArrowheads="1"/>
            </p:cNvSpPr>
            <p:nvPr/>
          </p:nvSpPr>
          <p:spPr bwMode="auto">
            <a:xfrm>
              <a:off x="6140206" y="3485048"/>
              <a:ext cx="253629" cy="3148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395"/>
            <p:cNvSpPr>
              <a:spLocks/>
            </p:cNvSpPr>
            <p:nvPr/>
          </p:nvSpPr>
          <p:spPr bwMode="auto">
            <a:xfrm>
              <a:off x="6140206" y="3485048"/>
              <a:ext cx="253629" cy="314865"/>
            </a:xfrm>
            <a:custGeom>
              <a:avLst/>
              <a:gdLst>
                <a:gd name="T0" fmla="*/ 0 w 177"/>
                <a:gd name="T1" fmla="*/ 211 h 211"/>
                <a:gd name="T2" fmla="*/ 0 w 177"/>
                <a:gd name="T3" fmla="*/ 0 h 211"/>
                <a:gd name="T4" fmla="*/ 0 w 177"/>
                <a:gd name="T5" fmla="*/ 0 h 211"/>
                <a:gd name="T6" fmla="*/ 177 w 177"/>
                <a:gd name="T7" fmla="*/ 0 h 211"/>
                <a:gd name="T8" fmla="*/ 177 w 177"/>
                <a:gd name="T9" fmla="*/ 0 h 211"/>
                <a:gd name="T10" fmla="*/ 177 w 177"/>
                <a:gd name="T11" fmla="*/ 211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211">
                  <a:moveTo>
                    <a:pt x="0" y="211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7" y="211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396"/>
            <p:cNvSpPr>
              <a:spLocks/>
            </p:cNvSpPr>
            <p:nvPr/>
          </p:nvSpPr>
          <p:spPr bwMode="auto">
            <a:xfrm>
              <a:off x="6203255" y="3453710"/>
              <a:ext cx="127531" cy="31338"/>
            </a:xfrm>
            <a:custGeom>
              <a:avLst/>
              <a:gdLst>
                <a:gd name="T0" fmla="*/ 0 w 89"/>
                <a:gd name="T1" fmla="*/ 0 h 21"/>
                <a:gd name="T2" fmla="*/ 89 w 89"/>
                <a:gd name="T3" fmla="*/ 0 h 21"/>
                <a:gd name="T4" fmla="*/ 44 w 89"/>
                <a:gd name="T5" fmla="*/ 0 h 21"/>
                <a:gd name="T6" fmla="*/ 44 w 89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21">
                  <a:moveTo>
                    <a:pt x="0" y="0"/>
                  </a:moveTo>
                  <a:lnTo>
                    <a:pt x="89" y="0"/>
                  </a:lnTo>
                  <a:lnTo>
                    <a:pt x="44" y="0"/>
                  </a:lnTo>
                  <a:lnTo>
                    <a:pt x="44" y="21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397"/>
            <p:cNvSpPr>
              <a:spLocks noChangeArrowheads="1"/>
            </p:cNvSpPr>
            <p:nvPr/>
          </p:nvSpPr>
          <p:spPr bwMode="auto">
            <a:xfrm>
              <a:off x="6519933" y="3416404"/>
              <a:ext cx="255062" cy="38500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398"/>
            <p:cNvSpPr>
              <a:spLocks/>
            </p:cNvSpPr>
            <p:nvPr/>
          </p:nvSpPr>
          <p:spPr bwMode="auto">
            <a:xfrm>
              <a:off x="6519933" y="3416404"/>
              <a:ext cx="253629" cy="383508"/>
            </a:xfrm>
            <a:custGeom>
              <a:avLst/>
              <a:gdLst>
                <a:gd name="T0" fmla="*/ 0 w 177"/>
                <a:gd name="T1" fmla="*/ 257 h 257"/>
                <a:gd name="T2" fmla="*/ 0 w 177"/>
                <a:gd name="T3" fmla="*/ 0 h 257"/>
                <a:gd name="T4" fmla="*/ 0 w 177"/>
                <a:gd name="T5" fmla="*/ 0 h 257"/>
                <a:gd name="T6" fmla="*/ 177 w 177"/>
                <a:gd name="T7" fmla="*/ 0 h 257"/>
                <a:gd name="T8" fmla="*/ 177 w 177"/>
                <a:gd name="T9" fmla="*/ 0 h 257"/>
                <a:gd name="T10" fmla="*/ 177 w 177"/>
                <a:gd name="T11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257">
                  <a:moveTo>
                    <a:pt x="0" y="25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7" y="25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Rectangle 399"/>
            <p:cNvSpPr>
              <a:spLocks noChangeArrowheads="1"/>
            </p:cNvSpPr>
            <p:nvPr/>
          </p:nvSpPr>
          <p:spPr bwMode="auto">
            <a:xfrm>
              <a:off x="6901092" y="3522354"/>
              <a:ext cx="253629" cy="2790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400"/>
            <p:cNvSpPr>
              <a:spLocks/>
            </p:cNvSpPr>
            <p:nvPr/>
          </p:nvSpPr>
          <p:spPr bwMode="auto">
            <a:xfrm>
              <a:off x="6901092" y="3522354"/>
              <a:ext cx="252196" cy="277559"/>
            </a:xfrm>
            <a:custGeom>
              <a:avLst/>
              <a:gdLst>
                <a:gd name="T0" fmla="*/ 0 w 176"/>
                <a:gd name="T1" fmla="*/ 186 h 186"/>
                <a:gd name="T2" fmla="*/ 0 w 176"/>
                <a:gd name="T3" fmla="*/ 0 h 186"/>
                <a:gd name="T4" fmla="*/ 0 w 176"/>
                <a:gd name="T5" fmla="*/ 0 h 186"/>
                <a:gd name="T6" fmla="*/ 176 w 176"/>
                <a:gd name="T7" fmla="*/ 0 h 186"/>
                <a:gd name="T8" fmla="*/ 176 w 176"/>
                <a:gd name="T9" fmla="*/ 0 h 186"/>
                <a:gd name="T10" fmla="*/ 176 w 176"/>
                <a:gd name="T11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186">
                  <a:moveTo>
                    <a:pt x="0" y="18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6" y="186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401"/>
            <p:cNvSpPr>
              <a:spLocks/>
            </p:cNvSpPr>
            <p:nvPr/>
          </p:nvSpPr>
          <p:spPr bwMode="auto">
            <a:xfrm>
              <a:off x="6964142" y="3499970"/>
              <a:ext cx="126098" cy="22384"/>
            </a:xfrm>
            <a:custGeom>
              <a:avLst/>
              <a:gdLst>
                <a:gd name="T0" fmla="*/ 0 w 88"/>
                <a:gd name="T1" fmla="*/ 0 h 15"/>
                <a:gd name="T2" fmla="*/ 88 w 88"/>
                <a:gd name="T3" fmla="*/ 0 h 15"/>
                <a:gd name="T4" fmla="*/ 44 w 88"/>
                <a:gd name="T5" fmla="*/ 0 h 15"/>
                <a:gd name="T6" fmla="*/ 44 w 88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15">
                  <a:moveTo>
                    <a:pt x="0" y="0"/>
                  </a:moveTo>
                  <a:lnTo>
                    <a:pt x="88" y="0"/>
                  </a:lnTo>
                  <a:lnTo>
                    <a:pt x="44" y="0"/>
                  </a:lnTo>
                  <a:lnTo>
                    <a:pt x="44" y="15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402"/>
            <p:cNvSpPr>
              <a:spLocks noChangeArrowheads="1"/>
            </p:cNvSpPr>
            <p:nvPr/>
          </p:nvSpPr>
          <p:spPr bwMode="auto">
            <a:xfrm>
              <a:off x="7280820" y="3496986"/>
              <a:ext cx="255062" cy="3044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403"/>
            <p:cNvSpPr>
              <a:spLocks/>
            </p:cNvSpPr>
            <p:nvPr/>
          </p:nvSpPr>
          <p:spPr bwMode="auto">
            <a:xfrm>
              <a:off x="7280820" y="3496986"/>
              <a:ext cx="253629" cy="302927"/>
            </a:xfrm>
            <a:custGeom>
              <a:avLst/>
              <a:gdLst>
                <a:gd name="T0" fmla="*/ 0 w 177"/>
                <a:gd name="T1" fmla="*/ 203 h 203"/>
                <a:gd name="T2" fmla="*/ 0 w 177"/>
                <a:gd name="T3" fmla="*/ 0 h 203"/>
                <a:gd name="T4" fmla="*/ 0 w 177"/>
                <a:gd name="T5" fmla="*/ 0 h 203"/>
                <a:gd name="T6" fmla="*/ 177 w 177"/>
                <a:gd name="T7" fmla="*/ 0 h 203"/>
                <a:gd name="T8" fmla="*/ 177 w 177"/>
                <a:gd name="T9" fmla="*/ 0 h 203"/>
                <a:gd name="T10" fmla="*/ 177 w 177"/>
                <a:gd name="T11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203">
                  <a:moveTo>
                    <a:pt x="0" y="203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7" y="203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404"/>
            <p:cNvSpPr>
              <a:spLocks/>
            </p:cNvSpPr>
            <p:nvPr/>
          </p:nvSpPr>
          <p:spPr bwMode="auto">
            <a:xfrm>
              <a:off x="7343869" y="3462664"/>
              <a:ext cx="127531" cy="34322"/>
            </a:xfrm>
            <a:custGeom>
              <a:avLst/>
              <a:gdLst>
                <a:gd name="T0" fmla="*/ 0 w 89"/>
                <a:gd name="T1" fmla="*/ 0 h 23"/>
                <a:gd name="T2" fmla="*/ 89 w 89"/>
                <a:gd name="T3" fmla="*/ 0 h 23"/>
                <a:gd name="T4" fmla="*/ 44 w 89"/>
                <a:gd name="T5" fmla="*/ 0 h 23"/>
                <a:gd name="T6" fmla="*/ 44 w 89"/>
                <a:gd name="T7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23">
                  <a:moveTo>
                    <a:pt x="0" y="0"/>
                  </a:moveTo>
                  <a:lnTo>
                    <a:pt x="89" y="0"/>
                  </a:lnTo>
                  <a:lnTo>
                    <a:pt x="44" y="0"/>
                  </a:lnTo>
                  <a:lnTo>
                    <a:pt x="44" y="23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Rectangle 405"/>
            <p:cNvSpPr>
              <a:spLocks noChangeArrowheads="1"/>
            </p:cNvSpPr>
            <p:nvPr/>
          </p:nvSpPr>
          <p:spPr bwMode="auto">
            <a:xfrm>
              <a:off x="7660546" y="3565630"/>
              <a:ext cx="255062" cy="2357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406"/>
            <p:cNvSpPr>
              <a:spLocks/>
            </p:cNvSpPr>
            <p:nvPr/>
          </p:nvSpPr>
          <p:spPr bwMode="auto">
            <a:xfrm>
              <a:off x="7660546" y="3565630"/>
              <a:ext cx="253629" cy="234283"/>
            </a:xfrm>
            <a:custGeom>
              <a:avLst/>
              <a:gdLst>
                <a:gd name="T0" fmla="*/ 0 w 177"/>
                <a:gd name="T1" fmla="*/ 157 h 157"/>
                <a:gd name="T2" fmla="*/ 0 w 177"/>
                <a:gd name="T3" fmla="*/ 0 h 157"/>
                <a:gd name="T4" fmla="*/ 0 w 177"/>
                <a:gd name="T5" fmla="*/ 0 h 157"/>
                <a:gd name="T6" fmla="*/ 177 w 177"/>
                <a:gd name="T7" fmla="*/ 0 h 157"/>
                <a:gd name="T8" fmla="*/ 177 w 177"/>
                <a:gd name="T9" fmla="*/ 0 h 157"/>
                <a:gd name="T10" fmla="*/ 177 w 177"/>
                <a:gd name="T11" fmla="*/ 157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7" h="157">
                  <a:moveTo>
                    <a:pt x="0" y="15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7" y="0"/>
                  </a:lnTo>
                  <a:lnTo>
                    <a:pt x="177" y="0"/>
                  </a:lnTo>
                  <a:lnTo>
                    <a:pt x="177" y="15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407"/>
            <p:cNvSpPr>
              <a:spLocks/>
            </p:cNvSpPr>
            <p:nvPr/>
          </p:nvSpPr>
          <p:spPr bwMode="auto">
            <a:xfrm>
              <a:off x="7723595" y="3522354"/>
              <a:ext cx="127531" cy="43276"/>
            </a:xfrm>
            <a:custGeom>
              <a:avLst/>
              <a:gdLst>
                <a:gd name="T0" fmla="*/ 0 w 89"/>
                <a:gd name="T1" fmla="*/ 0 h 29"/>
                <a:gd name="T2" fmla="*/ 89 w 89"/>
                <a:gd name="T3" fmla="*/ 0 h 29"/>
                <a:gd name="T4" fmla="*/ 45 w 89"/>
                <a:gd name="T5" fmla="*/ 0 h 29"/>
                <a:gd name="T6" fmla="*/ 45 w 89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29">
                  <a:moveTo>
                    <a:pt x="0" y="0"/>
                  </a:moveTo>
                  <a:lnTo>
                    <a:pt x="89" y="0"/>
                  </a:lnTo>
                  <a:lnTo>
                    <a:pt x="45" y="0"/>
                  </a:lnTo>
                  <a:lnTo>
                    <a:pt x="45" y="29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Rectangle 408"/>
            <p:cNvSpPr>
              <a:spLocks noChangeArrowheads="1"/>
            </p:cNvSpPr>
            <p:nvPr/>
          </p:nvSpPr>
          <p:spPr bwMode="auto">
            <a:xfrm>
              <a:off x="8041707" y="3641735"/>
              <a:ext cx="253629" cy="15967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409"/>
            <p:cNvSpPr>
              <a:spLocks/>
            </p:cNvSpPr>
            <p:nvPr/>
          </p:nvSpPr>
          <p:spPr bwMode="auto">
            <a:xfrm>
              <a:off x="8041707" y="3641735"/>
              <a:ext cx="252196" cy="158179"/>
            </a:xfrm>
            <a:custGeom>
              <a:avLst/>
              <a:gdLst>
                <a:gd name="T0" fmla="*/ 0 w 176"/>
                <a:gd name="T1" fmla="*/ 106 h 106"/>
                <a:gd name="T2" fmla="*/ 0 w 176"/>
                <a:gd name="T3" fmla="*/ 0 h 106"/>
                <a:gd name="T4" fmla="*/ 0 w 176"/>
                <a:gd name="T5" fmla="*/ 0 h 106"/>
                <a:gd name="T6" fmla="*/ 176 w 176"/>
                <a:gd name="T7" fmla="*/ 0 h 106"/>
                <a:gd name="T8" fmla="*/ 176 w 176"/>
                <a:gd name="T9" fmla="*/ 0 h 106"/>
                <a:gd name="T10" fmla="*/ 176 w 176"/>
                <a:gd name="T11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" h="106">
                  <a:moveTo>
                    <a:pt x="0" y="106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76" y="0"/>
                  </a:lnTo>
                  <a:lnTo>
                    <a:pt x="176" y="0"/>
                  </a:lnTo>
                  <a:lnTo>
                    <a:pt x="176" y="106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410"/>
            <p:cNvSpPr>
              <a:spLocks/>
            </p:cNvSpPr>
            <p:nvPr/>
          </p:nvSpPr>
          <p:spPr bwMode="auto">
            <a:xfrm>
              <a:off x="8104756" y="3573091"/>
              <a:ext cx="126098" cy="68644"/>
            </a:xfrm>
            <a:custGeom>
              <a:avLst/>
              <a:gdLst>
                <a:gd name="T0" fmla="*/ 0 w 88"/>
                <a:gd name="T1" fmla="*/ 0 h 46"/>
                <a:gd name="T2" fmla="*/ 88 w 88"/>
                <a:gd name="T3" fmla="*/ 0 h 46"/>
                <a:gd name="T4" fmla="*/ 44 w 88"/>
                <a:gd name="T5" fmla="*/ 0 h 46"/>
                <a:gd name="T6" fmla="*/ 44 w 88"/>
                <a:gd name="T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46">
                  <a:moveTo>
                    <a:pt x="0" y="0"/>
                  </a:moveTo>
                  <a:lnTo>
                    <a:pt x="88" y="0"/>
                  </a:lnTo>
                  <a:lnTo>
                    <a:pt x="44" y="0"/>
                  </a:lnTo>
                  <a:lnTo>
                    <a:pt x="44" y="46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411"/>
            <p:cNvSpPr>
              <a:spLocks noChangeArrowheads="1"/>
            </p:cNvSpPr>
            <p:nvPr/>
          </p:nvSpPr>
          <p:spPr bwMode="auto">
            <a:xfrm rot="18900000">
              <a:off x="5966820" y="4083441"/>
              <a:ext cx="13756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412"/>
            <p:cNvSpPr>
              <a:spLocks noChangeArrowheads="1"/>
            </p:cNvSpPr>
            <p:nvPr/>
          </p:nvSpPr>
          <p:spPr bwMode="auto">
            <a:xfrm rot="18900000">
              <a:off x="6016974" y="4032705"/>
              <a:ext cx="13756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413"/>
            <p:cNvSpPr>
              <a:spLocks noChangeArrowheads="1"/>
            </p:cNvSpPr>
            <p:nvPr/>
          </p:nvSpPr>
          <p:spPr bwMode="auto">
            <a:xfrm rot="18900000">
              <a:off x="6067126" y="3980475"/>
              <a:ext cx="13756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414"/>
            <p:cNvSpPr>
              <a:spLocks noChangeArrowheads="1"/>
            </p:cNvSpPr>
            <p:nvPr/>
          </p:nvSpPr>
          <p:spPr bwMode="auto">
            <a:xfrm rot="18900000">
              <a:off x="6123010" y="3943169"/>
              <a:ext cx="10317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415"/>
            <p:cNvSpPr>
              <a:spLocks noChangeArrowheads="1"/>
            </p:cNvSpPr>
            <p:nvPr/>
          </p:nvSpPr>
          <p:spPr bwMode="auto">
            <a:xfrm rot="18900000">
              <a:off x="6141639" y="3895417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416"/>
            <p:cNvSpPr>
              <a:spLocks noChangeArrowheads="1"/>
            </p:cNvSpPr>
            <p:nvPr/>
          </p:nvSpPr>
          <p:spPr bwMode="auto">
            <a:xfrm rot="18900000">
              <a:off x="6200388" y="3835727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417"/>
            <p:cNvSpPr>
              <a:spLocks noChangeArrowheads="1"/>
            </p:cNvSpPr>
            <p:nvPr/>
          </p:nvSpPr>
          <p:spPr bwMode="auto">
            <a:xfrm rot="18900000">
              <a:off x="6521365" y="3896910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418"/>
            <p:cNvSpPr>
              <a:spLocks noChangeArrowheads="1"/>
            </p:cNvSpPr>
            <p:nvPr/>
          </p:nvSpPr>
          <p:spPr bwMode="auto">
            <a:xfrm rot="18900000">
              <a:off x="6580116" y="3835727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419"/>
            <p:cNvSpPr>
              <a:spLocks noChangeArrowheads="1"/>
            </p:cNvSpPr>
            <p:nvPr/>
          </p:nvSpPr>
          <p:spPr bwMode="auto">
            <a:xfrm rot="18900000">
              <a:off x="6743470" y="4061057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420"/>
            <p:cNvSpPr>
              <a:spLocks noChangeArrowheads="1"/>
            </p:cNvSpPr>
            <p:nvPr/>
          </p:nvSpPr>
          <p:spPr bwMode="auto">
            <a:xfrm rot="18900000">
              <a:off x="6803653" y="3999875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421"/>
            <p:cNvSpPr>
              <a:spLocks noChangeArrowheads="1"/>
            </p:cNvSpPr>
            <p:nvPr/>
          </p:nvSpPr>
          <p:spPr bwMode="auto">
            <a:xfrm rot="18900000">
              <a:off x="6869568" y="3959584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22"/>
            <p:cNvSpPr>
              <a:spLocks noChangeArrowheads="1"/>
            </p:cNvSpPr>
            <p:nvPr/>
          </p:nvSpPr>
          <p:spPr bwMode="auto">
            <a:xfrm rot="18900000">
              <a:off x="6885330" y="3917801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423"/>
            <p:cNvSpPr>
              <a:spLocks noChangeArrowheads="1"/>
            </p:cNvSpPr>
            <p:nvPr/>
          </p:nvSpPr>
          <p:spPr bwMode="auto">
            <a:xfrm rot="18900000">
              <a:off x="6938349" y="3859604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24"/>
            <p:cNvSpPr>
              <a:spLocks noChangeArrowheads="1"/>
            </p:cNvSpPr>
            <p:nvPr/>
          </p:nvSpPr>
          <p:spPr bwMode="auto">
            <a:xfrm rot="18900000">
              <a:off x="7004264" y="3819312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25"/>
            <p:cNvSpPr>
              <a:spLocks noChangeArrowheads="1"/>
            </p:cNvSpPr>
            <p:nvPr/>
          </p:nvSpPr>
          <p:spPr bwMode="auto">
            <a:xfrm rot="18900000">
              <a:off x="6934050" y="4259526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6"/>
            <p:cNvSpPr>
              <a:spLocks noChangeArrowheads="1"/>
            </p:cNvSpPr>
            <p:nvPr/>
          </p:nvSpPr>
          <p:spPr bwMode="auto">
            <a:xfrm rot="18900000">
              <a:off x="6994233" y="4198344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27"/>
            <p:cNvSpPr>
              <a:spLocks noChangeArrowheads="1"/>
            </p:cNvSpPr>
            <p:nvPr/>
          </p:nvSpPr>
          <p:spPr bwMode="auto">
            <a:xfrm rot="18900000">
              <a:off x="7058715" y="4158054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28"/>
            <p:cNvSpPr>
              <a:spLocks noChangeArrowheads="1"/>
            </p:cNvSpPr>
            <p:nvPr/>
          </p:nvSpPr>
          <p:spPr bwMode="auto">
            <a:xfrm rot="18900000">
              <a:off x="7074478" y="4114778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 rot="18900000">
              <a:off x="7127495" y="4058073"/>
              <a:ext cx="144726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 rot="18900000">
              <a:off x="7181947" y="3999875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 rot="18900000">
              <a:off x="7249295" y="3959584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32"/>
            <p:cNvSpPr>
              <a:spLocks noChangeArrowheads="1"/>
            </p:cNvSpPr>
            <p:nvPr/>
          </p:nvSpPr>
          <p:spPr bwMode="auto">
            <a:xfrm rot="18900000">
              <a:off x="7263624" y="3917801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33"/>
            <p:cNvSpPr>
              <a:spLocks noChangeArrowheads="1"/>
            </p:cNvSpPr>
            <p:nvPr/>
          </p:nvSpPr>
          <p:spPr bwMode="auto">
            <a:xfrm rot="18900000">
              <a:off x="7318076" y="3859604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34"/>
            <p:cNvSpPr>
              <a:spLocks noChangeArrowheads="1"/>
            </p:cNvSpPr>
            <p:nvPr/>
          </p:nvSpPr>
          <p:spPr bwMode="auto">
            <a:xfrm rot="18900000">
              <a:off x="7383991" y="3819312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35"/>
            <p:cNvSpPr>
              <a:spLocks noChangeArrowheads="1"/>
            </p:cNvSpPr>
            <p:nvPr/>
          </p:nvSpPr>
          <p:spPr bwMode="auto">
            <a:xfrm rot="18900000">
              <a:off x="7316643" y="4256542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36"/>
            <p:cNvSpPr>
              <a:spLocks noChangeArrowheads="1"/>
            </p:cNvSpPr>
            <p:nvPr/>
          </p:nvSpPr>
          <p:spPr bwMode="auto">
            <a:xfrm rot="18900000">
              <a:off x="7376826" y="4195360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37"/>
            <p:cNvSpPr>
              <a:spLocks noChangeArrowheads="1"/>
            </p:cNvSpPr>
            <p:nvPr/>
          </p:nvSpPr>
          <p:spPr bwMode="auto">
            <a:xfrm rot="18900000">
              <a:off x="7441308" y="4155069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438"/>
            <p:cNvSpPr>
              <a:spLocks noChangeArrowheads="1"/>
            </p:cNvSpPr>
            <p:nvPr/>
          </p:nvSpPr>
          <p:spPr bwMode="auto">
            <a:xfrm rot="18900000">
              <a:off x="7457071" y="4111794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439"/>
            <p:cNvSpPr>
              <a:spLocks noChangeArrowheads="1"/>
            </p:cNvSpPr>
            <p:nvPr/>
          </p:nvSpPr>
          <p:spPr bwMode="auto">
            <a:xfrm rot="18900000">
              <a:off x="7511521" y="4055089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440"/>
            <p:cNvSpPr>
              <a:spLocks noChangeArrowheads="1"/>
            </p:cNvSpPr>
            <p:nvPr/>
          </p:nvSpPr>
          <p:spPr bwMode="auto">
            <a:xfrm rot="18900000">
              <a:off x="7565973" y="3998383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441"/>
            <p:cNvSpPr>
              <a:spLocks noChangeArrowheads="1"/>
            </p:cNvSpPr>
            <p:nvPr/>
          </p:nvSpPr>
          <p:spPr bwMode="auto">
            <a:xfrm rot="18900000">
              <a:off x="7627589" y="3962569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442"/>
            <p:cNvSpPr>
              <a:spLocks noChangeArrowheads="1"/>
            </p:cNvSpPr>
            <p:nvPr/>
          </p:nvSpPr>
          <p:spPr bwMode="auto">
            <a:xfrm rot="18900000">
              <a:off x="7641918" y="3919293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443"/>
            <p:cNvSpPr>
              <a:spLocks noChangeArrowheads="1"/>
            </p:cNvSpPr>
            <p:nvPr/>
          </p:nvSpPr>
          <p:spPr bwMode="auto">
            <a:xfrm rot="18900000">
              <a:off x="7697803" y="3861096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444"/>
            <p:cNvSpPr>
              <a:spLocks noChangeArrowheads="1"/>
            </p:cNvSpPr>
            <p:nvPr/>
          </p:nvSpPr>
          <p:spPr bwMode="auto">
            <a:xfrm rot="18900000">
              <a:off x="7762285" y="3822297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445"/>
            <p:cNvSpPr>
              <a:spLocks noChangeArrowheads="1"/>
            </p:cNvSpPr>
            <p:nvPr/>
          </p:nvSpPr>
          <p:spPr bwMode="auto">
            <a:xfrm rot="18900000">
              <a:off x="7531582" y="4429643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446"/>
            <p:cNvSpPr>
              <a:spLocks noChangeArrowheads="1"/>
            </p:cNvSpPr>
            <p:nvPr/>
          </p:nvSpPr>
          <p:spPr bwMode="auto">
            <a:xfrm rot="18900000">
              <a:off x="7590333" y="4368461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447"/>
            <p:cNvSpPr>
              <a:spLocks noChangeArrowheads="1"/>
            </p:cNvSpPr>
            <p:nvPr/>
          </p:nvSpPr>
          <p:spPr bwMode="auto">
            <a:xfrm rot="18900000">
              <a:off x="7656248" y="4328170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448"/>
            <p:cNvSpPr>
              <a:spLocks noChangeArrowheads="1"/>
            </p:cNvSpPr>
            <p:nvPr/>
          </p:nvSpPr>
          <p:spPr bwMode="auto">
            <a:xfrm rot="18900000">
              <a:off x="7672010" y="4284895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449"/>
            <p:cNvSpPr>
              <a:spLocks noChangeArrowheads="1"/>
            </p:cNvSpPr>
            <p:nvPr/>
          </p:nvSpPr>
          <p:spPr bwMode="auto">
            <a:xfrm rot="18900000">
              <a:off x="7725029" y="4228190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450"/>
            <p:cNvSpPr>
              <a:spLocks noChangeArrowheads="1"/>
            </p:cNvSpPr>
            <p:nvPr/>
          </p:nvSpPr>
          <p:spPr bwMode="auto">
            <a:xfrm rot="18900000">
              <a:off x="7779480" y="4171484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451"/>
            <p:cNvSpPr>
              <a:spLocks noChangeArrowheads="1"/>
            </p:cNvSpPr>
            <p:nvPr/>
          </p:nvSpPr>
          <p:spPr bwMode="auto">
            <a:xfrm rot="18900000">
              <a:off x="7841096" y="4135670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452"/>
            <p:cNvSpPr>
              <a:spLocks noChangeArrowheads="1"/>
            </p:cNvSpPr>
            <p:nvPr/>
          </p:nvSpPr>
          <p:spPr bwMode="auto">
            <a:xfrm rot="18900000">
              <a:off x="7856858" y="4092395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453"/>
            <p:cNvSpPr>
              <a:spLocks noChangeArrowheads="1"/>
            </p:cNvSpPr>
            <p:nvPr/>
          </p:nvSpPr>
          <p:spPr bwMode="auto">
            <a:xfrm rot="18900000">
              <a:off x="7911310" y="4035689"/>
              <a:ext cx="144726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454"/>
            <p:cNvSpPr>
              <a:spLocks noChangeArrowheads="1"/>
            </p:cNvSpPr>
            <p:nvPr/>
          </p:nvSpPr>
          <p:spPr bwMode="auto">
            <a:xfrm rot="18900000">
              <a:off x="7964328" y="3977491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455"/>
            <p:cNvSpPr>
              <a:spLocks noChangeArrowheads="1"/>
            </p:cNvSpPr>
            <p:nvPr/>
          </p:nvSpPr>
          <p:spPr bwMode="auto">
            <a:xfrm rot="18900000">
              <a:off x="8031676" y="3937200"/>
              <a:ext cx="94574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456"/>
            <p:cNvSpPr>
              <a:spLocks noChangeArrowheads="1"/>
            </p:cNvSpPr>
            <p:nvPr/>
          </p:nvSpPr>
          <p:spPr bwMode="auto">
            <a:xfrm rot="18900000">
              <a:off x="8046005" y="3895417"/>
              <a:ext cx="146159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457"/>
            <p:cNvSpPr>
              <a:spLocks noChangeArrowheads="1"/>
            </p:cNvSpPr>
            <p:nvPr/>
          </p:nvSpPr>
          <p:spPr bwMode="auto">
            <a:xfrm rot="18900000">
              <a:off x="8100457" y="3835727"/>
              <a:ext cx="151891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Freeform 458"/>
            <p:cNvSpPr>
              <a:spLocks noEditPoints="1"/>
            </p:cNvSpPr>
            <p:nvPr/>
          </p:nvSpPr>
          <p:spPr bwMode="auto">
            <a:xfrm>
              <a:off x="6068559" y="3799913"/>
              <a:ext cx="2296990" cy="44768"/>
            </a:xfrm>
            <a:custGeom>
              <a:avLst/>
              <a:gdLst>
                <a:gd name="T0" fmla="*/ 0 w 1603"/>
                <a:gd name="T1" fmla="*/ 0 h 30"/>
                <a:gd name="T2" fmla="*/ 1603 w 1603"/>
                <a:gd name="T3" fmla="*/ 0 h 30"/>
                <a:gd name="T4" fmla="*/ 138 w 1603"/>
                <a:gd name="T5" fmla="*/ 30 h 30"/>
                <a:gd name="T6" fmla="*/ 138 w 1603"/>
                <a:gd name="T7" fmla="*/ 0 h 30"/>
                <a:gd name="T8" fmla="*/ 404 w 1603"/>
                <a:gd name="T9" fmla="*/ 30 h 30"/>
                <a:gd name="T10" fmla="*/ 404 w 1603"/>
                <a:gd name="T11" fmla="*/ 0 h 30"/>
                <a:gd name="T12" fmla="*/ 669 w 1603"/>
                <a:gd name="T13" fmla="*/ 30 h 30"/>
                <a:gd name="T14" fmla="*/ 669 w 1603"/>
                <a:gd name="T15" fmla="*/ 0 h 30"/>
                <a:gd name="T16" fmla="*/ 934 w 1603"/>
                <a:gd name="T17" fmla="*/ 30 h 30"/>
                <a:gd name="T18" fmla="*/ 934 w 1603"/>
                <a:gd name="T19" fmla="*/ 0 h 30"/>
                <a:gd name="T20" fmla="*/ 1200 w 1603"/>
                <a:gd name="T21" fmla="*/ 30 h 30"/>
                <a:gd name="T22" fmla="*/ 1200 w 1603"/>
                <a:gd name="T23" fmla="*/ 0 h 30"/>
                <a:gd name="T24" fmla="*/ 1465 w 1603"/>
                <a:gd name="T25" fmla="*/ 30 h 30"/>
                <a:gd name="T26" fmla="*/ 1465 w 1603"/>
                <a:gd name="T2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03" h="30">
                  <a:moveTo>
                    <a:pt x="0" y="0"/>
                  </a:moveTo>
                  <a:lnTo>
                    <a:pt x="1603" y="0"/>
                  </a:lnTo>
                  <a:moveTo>
                    <a:pt x="138" y="30"/>
                  </a:moveTo>
                  <a:lnTo>
                    <a:pt x="138" y="0"/>
                  </a:lnTo>
                  <a:moveTo>
                    <a:pt x="404" y="30"/>
                  </a:moveTo>
                  <a:lnTo>
                    <a:pt x="404" y="0"/>
                  </a:lnTo>
                  <a:moveTo>
                    <a:pt x="669" y="30"/>
                  </a:moveTo>
                  <a:lnTo>
                    <a:pt x="669" y="0"/>
                  </a:lnTo>
                  <a:moveTo>
                    <a:pt x="934" y="30"/>
                  </a:moveTo>
                  <a:lnTo>
                    <a:pt x="934" y="0"/>
                  </a:lnTo>
                  <a:moveTo>
                    <a:pt x="1200" y="30"/>
                  </a:moveTo>
                  <a:lnTo>
                    <a:pt x="1200" y="0"/>
                  </a:lnTo>
                  <a:moveTo>
                    <a:pt x="1465" y="30"/>
                  </a:moveTo>
                  <a:lnTo>
                    <a:pt x="1465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459"/>
            <p:cNvSpPr>
              <a:spLocks noChangeArrowheads="1"/>
            </p:cNvSpPr>
            <p:nvPr/>
          </p:nvSpPr>
          <p:spPr bwMode="auto">
            <a:xfrm>
              <a:off x="5917258" y="3728285"/>
              <a:ext cx="130397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460"/>
            <p:cNvSpPr>
              <a:spLocks noChangeArrowheads="1"/>
            </p:cNvSpPr>
            <p:nvPr/>
          </p:nvSpPr>
          <p:spPr bwMode="auto">
            <a:xfrm>
              <a:off x="5917258" y="3410435"/>
              <a:ext cx="130397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461"/>
            <p:cNvSpPr>
              <a:spLocks noChangeArrowheads="1"/>
            </p:cNvSpPr>
            <p:nvPr/>
          </p:nvSpPr>
          <p:spPr bwMode="auto">
            <a:xfrm>
              <a:off x="5917258" y="3116938"/>
              <a:ext cx="130397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462"/>
            <p:cNvSpPr>
              <a:spLocks noChangeArrowheads="1"/>
            </p:cNvSpPr>
            <p:nvPr/>
          </p:nvSpPr>
          <p:spPr bwMode="auto">
            <a:xfrm>
              <a:off x="5917258" y="2800580"/>
              <a:ext cx="130397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463"/>
            <p:cNvSpPr>
              <a:spLocks noChangeArrowheads="1"/>
            </p:cNvSpPr>
            <p:nvPr/>
          </p:nvSpPr>
          <p:spPr bwMode="auto">
            <a:xfrm>
              <a:off x="5917258" y="2482731"/>
              <a:ext cx="130397" cy="180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Freeform 465"/>
            <p:cNvSpPr>
              <a:spLocks noEditPoints="1"/>
            </p:cNvSpPr>
            <p:nvPr/>
          </p:nvSpPr>
          <p:spPr bwMode="auto">
            <a:xfrm>
              <a:off x="6034168" y="2207680"/>
              <a:ext cx="42988" cy="1599694"/>
            </a:xfrm>
            <a:custGeom>
              <a:avLst/>
              <a:gdLst>
                <a:gd name="T0" fmla="*/ 30 w 30"/>
                <a:gd name="T1" fmla="*/ 1072 h 1072"/>
                <a:gd name="T2" fmla="*/ 30 w 30"/>
                <a:gd name="T3" fmla="*/ 0 h 1072"/>
                <a:gd name="T4" fmla="*/ 30 w 30"/>
                <a:gd name="T5" fmla="*/ 1067 h 1072"/>
                <a:gd name="T6" fmla="*/ 0 w 30"/>
                <a:gd name="T7" fmla="*/ 1067 h 1072"/>
                <a:gd name="T8" fmla="*/ 30 w 30"/>
                <a:gd name="T9" fmla="*/ 855 h 1072"/>
                <a:gd name="T10" fmla="*/ 0 w 30"/>
                <a:gd name="T11" fmla="*/ 855 h 1072"/>
                <a:gd name="T12" fmla="*/ 30 w 30"/>
                <a:gd name="T13" fmla="*/ 642 h 1072"/>
                <a:gd name="T14" fmla="*/ 0 w 30"/>
                <a:gd name="T15" fmla="*/ 642 h 1072"/>
                <a:gd name="T16" fmla="*/ 30 w 30"/>
                <a:gd name="T17" fmla="*/ 430 h 1072"/>
                <a:gd name="T18" fmla="*/ 0 w 30"/>
                <a:gd name="T19" fmla="*/ 430 h 1072"/>
                <a:gd name="T20" fmla="*/ 30 w 30"/>
                <a:gd name="T21" fmla="*/ 218 h 1072"/>
                <a:gd name="T22" fmla="*/ 0 w 30"/>
                <a:gd name="T23" fmla="*/ 218 h 1072"/>
                <a:gd name="T24" fmla="*/ 30 w 30"/>
                <a:gd name="T25" fmla="*/ 6 h 1072"/>
                <a:gd name="T26" fmla="*/ 0 w 30"/>
                <a:gd name="T27" fmla="*/ 6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1072">
                  <a:moveTo>
                    <a:pt x="30" y="1072"/>
                  </a:moveTo>
                  <a:lnTo>
                    <a:pt x="30" y="0"/>
                  </a:lnTo>
                  <a:moveTo>
                    <a:pt x="30" y="1067"/>
                  </a:moveTo>
                  <a:lnTo>
                    <a:pt x="0" y="1067"/>
                  </a:lnTo>
                  <a:moveTo>
                    <a:pt x="30" y="855"/>
                  </a:moveTo>
                  <a:lnTo>
                    <a:pt x="0" y="855"/>
                  </a:lnTo>
                  <a:moveTo>
                    <a:pt x="30" y="642"/>
                  </a:moveTo>
                  <a:lnTo>
                    <a:pt x="0" y="642"/>
                  </a:lnTo>
                  <a:moveTo>
                    <a:pt x="30" y="430"/>
                  </a:moveTo>
                  <a:lnTo>
                    <a:pt x="0" y="430"/>
                  </a:lnTo>
                  <a:moveTo>
                    <a:pt x="30" y="218"/>
                  </a:moveTo>
                  <a:lnTo>
                    <a:pt x="0" y="218"/>
                  </a:lnTo>
                  <a:moveTo>
                    <a:pt x="30" y="6"/>
                  </a:moveTo>
                  <a:lnTo>
                    <a:pt x="0" y="6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401"/>
            <p:cNvSpPr>
              <a:spLocks/>
            </p:cNvSpPr>
            <p:nvPr/>
          </p:nvSpPr>
          <p:spPr bwMode="auto">
            <a:xfrm>
              <a:off x="6570442" y="3384318"/>
              <a:ext cx="126098" cy="25368"/>
            </a:xfrm>
            <a:custGeom>
              <a:avLst/>
              <a:gdLst>
                <a:gd name="T0" fmla="*/ 0 w 88"/>
                <a:gd name="T1" fmla="*/ 0 h 15"/>
                <a:gd name="T2" fmla="*/ 88 w 88"/>
                <a:gd name="T3" fmla="*/ 0 h 15"/>
                <a:gd name="T4" fmla="*/ 44 w 88"/>
                <a:gd name="T5" fmla="*/ 0 h 15"/>
                <a:gd name="T6" fmla="*/ 44 w 88"/>
                <a:gd name="T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15">
                  <a:moveTo>
                    <a:pt x="0" y="0"/>
                  </a:moveTo>
                  <a:lnTo>
                    <a:pt x="88" y="0"/>
                  </a:lnTo>
                  <a:lnTo>
                    <a:pt x="44" y="0"/>
                  </a:lnTo>
                  <a:lnTo>
                    <a:pt x="44" y="15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Rectangle 384"/>
            <p:cNvSpPr>
              <a:spLocks noChangeArrowheads="1"/>
            </p:cNvSpPr>
            <p:nvPr/>
          </p:nvSpPr>
          <p:spPr bwMode="auto">
            <a:xfrm>
              <a:off x="5912828" y="2152136"/>
              <a:ext cx="116579" cy="16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2" name="Rectangle 304"/>
          <p:cNvSpPr>
            <a:spLocks noChangeArrowheads="1"/>
          </p:cNvSpPr>
          <p:nvPr/>
        </p:nvSpPr>
        <p:spPr bwMode="auto">
          <a:xfrm rot="16200000">
            <a:off x="3733542" y="2802853"/>
            <a:ext cx="186268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X Fold (Density &gt;non-DB)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1496" y="5012411"/>
            <a:ext cx="7538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Combined treatment with PPS+PYR+EN reduces OS. A) Total kidney oxidized protein levels, </a:t>
            </a:r>
            <a:r>
              <a:rPr lang="en-US" sz="1200" dirty="0" err="1"/>
              <a:t>densitometric</a:t>
            </a:r>
            <a:r>
              <a:rPr lang="en-US" sz="1200" dirty="0"/>
              <a:t> analysis. </a:t>
            </a:r>
            <a:r>
              <a:rPr lang="en-US" sz="1200" dirty="0" smtClean="0"/>
              <a:t>B) </a:t>
            </a:r>
            <a:r>
              <a:rPr lang="en-US" sz="1200" dirty="0"/>
              <a:t>≥ 55kDa kidney oxidized protein levels, </a:t>
            </a:r>
            <a:r>
              <a:rPr lang="en-US" sz="1200" dirty="0" err="1"/>
              <a:t>densitometric</a:t>
            </a:r>
            <a:r>
              <a:rPr lang="en-US" sz="1200" dirty="0"/>
              <a:t> analysis. *p&lt;0.05; * p&lt;0.01.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9796" y="163872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4290795" y="16092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7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10558</TotalTime>
  <Words>179</Words>
  <Application>Microsoft Office PowerPoint</Application>
  <PresentationFormat>On-screen Show (4:3)</PresentationFormat>
  <Paragraphs>116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Elena Yubero Serrano</cp:lastModifiedBy>
  <cp:revision>112</cp:revision>
  <cp:lastPrinted>2017-03-21T17:30:53Z</cp:lastPrinted>
  <dcterms:created xsi:type="dcterms:W3CDTF">2017-03-06T18:10:39Z</dcterms:created>
  <dcterms:modified xsi:type="dcterms:W3CDTF">2018-07-14T16:51:43Z</dcterms:modified>
</cp:coreProperties>
</file>