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" ContentType="image/tiff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>
        <p:scale>
          <a:sx n="130" d="100"/>
          <a:sy n="130" d="100"/>
        </p:scale>
        <p:origin x="-46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15B55A-80CE-4147-AD42-6931C76A1CB9}" type="datetimeFigureOut">
              <a:rPr lang="en-US" smtClean="0"/>
              <a:t>6/28/18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68C9D7-6054-EA4B-85BB-71FDEBCC0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29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Scale Bar = 0.5 mm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8C9D7-6054-EA4B-85BB-71FDEBCC0BC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567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92046-93B1-4A4E-A827-B560E7709E84}" type="datetimeFigureOut">
              <a:rPr lang="en-US" smtClean="0"/>
              <a:t>6/28/18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4D457-31AC-444C-AA7D-F341A4EF3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23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92046-93B1-4A4E-A827-B560E7709E84}" type="datetimeFigureOut">
              <a:rPr lang="en-US" smtClean="0"/>
              <a:t>6/28/18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4D457-31AC-444C-AA7D-F341A4EF3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944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92046-93B1-4A4E-A827-B560E7709E84}" type="datetimeFigureOut">
              <a:rPr lang="en-US" smtClean="0"/>
              <a:t>6/28/18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4D457-31AC-444C-AA7D-F341A4EF3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412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92046-93B1-4A4E-A827-B560E7709E84}" type="datetimeFigureOut">
              <a:rPr lang="en-US" smtClean="0"/>
              <a:t>6/28/18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4D457-31AC-444C-AA7D-F341A4EF3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804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92046-93B1-4A4E-A827-B560E7709E84}" type="datetimeFigureOut">
              <a:rPr lang="en-US" smtClean="0"/>
              <a:t>6/28/18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4D457-31AC-444C-AA7D-F341A4EF3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906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92046-93B1-4A4E-A827-B560E7709E84}" type="datetimeFigureOut">
              <a:rPr lang="en-US" smtClean="0"/>
              <a:t>6/28/18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4D457-31AC-444C-AA7D-F341A4EF3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8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92046-93B1-4A4E-A827-B560E7709E84}" type="datetimeFigureOut">
              <a:rPr lang="en-US" smtClean="0"/>
              <a:t>6/28/18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4D457-31AC-444C-AA7D-F341A4EF3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274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92046-93B1-4A4E-A827-B560E7709E84}" type="datetimeFigureOut">
              <a:rPr lang="en-US" smtClean="0"/>
              <a:t>6/28/18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4D457-31AC-444C-AA7D-F341A4EF3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209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92046-93B1-4A4E-A827-B560E7709E84}" type="datetimeFigureOut">
              <a:rPr lang="en-US" smtClean="0"/>
              <a:t>6/28/18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4D457-31AC-444C-AA7D-F341A4EF3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472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92046-93B1-4A4E-A827-B560E7709E84}" type="datetimeFigureOut">
              <a:rPr lang="en-US" smtClean="0"/>
              <a:t>6/28/18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4D457-31AC-444C-AA7D-F341A4EF3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082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92046-93B1-4A4E-A827-B560E7709E84}" type="datetimeFigureOut">
              <a:rPr lang="en-US" smtClean="0"/>
              <a:t>6/28/18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4D457-31AC-444C-AA7D-F341A4EF3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184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92046-93B1-4A4E-A827-B560E7709E84}" type="datetimeFigureOut">
              <a:rPr lang="en-US" smtClean="0"/>
              <a:t>6/28/18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64D457-31AC-444C-AA7D-F341A4EF3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099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4" Type="http://schemas.openxmlformats.org/officeDocument/2006/relationships/image" Target="../media/image2.tif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tif"/><Relationship Id="rId8" Type="http://schemas.openxmlformats.org/officeDocument/2006/relationships/image" Target="../media/image6.tif"/><Relationship Id="rId9" Type="http://schemas.openxmlformats.org/officeDocument/2006/relationships/image" Target="../media/image7.tif"/><Relationship Id="rId10" Type="http://schemas.openxmlformats.org/officeDocument/2006/relationships/image" Target="../media/image8.t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575453" y="886095"/>
            <a:ext cx="100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 smtClean="0"/>
              <a:t>Oxtr</a:t>
            </a:r>
            <a:r>
              <a:rPr lang="en-US" sz="1400" dirty="0" smtClean="0"/>
              <a:t>-Venus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3192404" y="886095"/>
            <a:ext cx="5901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Peg3</a:t>
            </a:r>
            <a:endParaRPr lang="en-US" sz="1400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5494309" y="886095"/>
            <a:ext cx="483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 smtClean="0"/>
              <a:t>Oxt</a:t>
            </a:r>
            <a:endParaRPr lang="en-US" sz="1400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7454702" y="886095"/>
            <a:ext cx="7582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Merged</a:t>
            </a:r>
            <a:endParaRPr lang="en-US" sz="1400" dirty="0"/>
          </a:p>
        </p:txBody>
      </p:sp>
      <p:sp>
        <p:nvSpPr>
          <p:cNvPr id="33" name="TextBox 32"/>
          <p:cNvSpPr txBox="1"/>
          <p:nvPr/>
        </p:nvSpPr>
        <p:spPr>
          <a:xfrm>
            <a:off x="3000149" y="426329"/>
            <a:ext cx="3430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SON and PVN in the hypothalamus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035538" y="523631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96462" y="5148389"/>
            <a:ext cx="72164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This is a section different from those shown in </a:t>
            </a:r>
            <a:r>
              <a:rPr lang="en-US" sz="1400" b="1" dirty="0" smtClean="0"/>
              <a:t>Fig 5</a:t>
            </a:r>
            <a:r>
              <a:rPr lang="en-US" sz="1400" dirty="0" smtClean="0"/>
              <a:t>, but shows clearly SON and PVN.  In terms of spatial expression pattern, there was no major difference in the </a:t>
            </a:r>
            <a:r>
              <a:rPr lang="en-US" sz="1400" dirty="0" err="1"/>
              <a:t>o</a:t>
            </a:r>
            <a:r>
              <a:rPr lang="en-US" sz="1400" dirty="0" err="1" smtClean="0"/>
              <a:t>xytocinergic</a:t>
            </a:r>
            <a:r>
              <a:rPr lang="en-US" sz="1400" dirty="0" smtClean="0"/>
              <a:t> neuron cells between </a:t>
            </a:r>
            <a:r>
              <a:rPr lang="en-US" sz="1400" i="1" dirty="0" err="1"/>
              <a:t>Oxtr</a:t>
            </a:r>
            <a:r>
              <a:rPr lang="en-US" sz="1400" i="1" baseline="30000" dirty="0" err="1"/>
              <a:t>Venus</a:t>
            </a:r>
            <a:r>
              <a:rPr lang="en-US" sz="1400" i="1" baseline="30000" dirty="0"/>
              <a:t>/+</a:t>
            </a:r>
            <a:r>
              <a:rPr lang="en-US" sz="1400" dirty="0"/>
              <a:t>; </a:t>
            </a:r>
            <a:r>
              <a:rPr lang="en-US" sz="1400" i="1" dirty="0"/>
              <a:t>Peg3</a:t>
            </a:r>
            <a:r>
              <a:rPr lang="en-US" sz="1400" i="1" baseline="30000" dirty="0"/>
              <a:t>+/+</a:t>
            </a:r>
            <a:r>
              <a:rPr lang="en-US" sz="1400" dirty="0"/>
              <a:t> (WT) and </a:t>
            </a:r>
            <a:r>
              <a:rPr lang="en-US" sz="1400" i="1" dirty="0" err="1"/>
              <a:t>Oxtr</a:t>
            </a:r>
            <a:r>
              <a:rPr lang="en-US" sz="1400" i="1" baseline="30000" dirty="0" err="1"/>
              <a:t>Venus</a:t>
            </a:r>
            <a:r>
              <a:rPr lang="en-US" sz="1400" i="1" baseline="30000" dirty="0"/>
              <a:t>/+</a:t>
            </a:r>
            <a:r>
              <a:rPr lang="en-US" sz="1400" dirty="0"/>
              <a:t>; </a:t>
            </a:r>
            <a:r>
              <a:rPr lang="en-US" sz="1400" i="1" dirty="0"/>
              <a:t>Peg3</a:t>
            </a:r>
            <a:r>
              <a:rPr lang="en-US" sz="1400" i="1" baseline="30000" dirty="0"/>
              <a:t>+/</a:t>
            </a:r>
            <a:r>
              <a:rPr lang="en-US" sz="1400" i="1" baseline="30000" dirty="0" err="1"/>
              <a:t>CoKO</a:t>
            </a:r>
            <a:r>
              <a:rPr lang="en-US" sz="1400" dirty="0"/>
              <a:t> (KO) </a:t>
            </a:r>
            <a:r>
              <a:rPr lang="en-US" sz="1400" dirty="0" smtClean="0"/>
              <a:t>.  </a:t>
            </a:r>
            <a:r>
              <a:rPr lang="en-US" sz="1400" dirty="0"/>
              <a:t>The scale </a:t>
            </a:r>
            <a:r>
              <a:rPr lang="en-US" sz="1400" dirty="0" smtClean="0"/>
              <a:t>bar is 0.5 mm.  </a:t>
            </a:r>
            <a:r>
              <a:rPr lang="en-US" sz="1400" dirty="0"/>
              <a:t>3V: 3</a:t>
            </a:r>
            <a:r>
              <a:rPr lang="en-US" sz="1400" baseline="30000" dirty="0"/>
              <a:t>rd</a:t>
            </a:r>
            <a:r>
              <a:rPr lang="en-US" sz="1400" dirty="0"/>
              <a:t> Ventricle</a:t>
            </a:r>
            <a:r>
              <a:rPr lang="en-US" sz="1400" dirty="0" smtClean="0"/>
              <a:t>, PVN: </a:t>
            </a:r>
            <a:r>
              <a:rPr lang="en-US" sz="1400" dirty="0" err="1" smtClean="0"/>
              <a:t>ParaVentricular</a:t>
            </a:r>
            <a:r>
              <a:rPr lang="en-US" sz="1400" dirty="0" smtClean="0"/>
              <a:t> Nucleus, SON: </a:t>
            </a:r>
            <a:r>
              <a:rPr lang="en-US" sz="1400" dirty="0" err="1" smtClean="0"/>
              <a:t>SupraOptic</a:t>
            </a:r>
            <a:r>
              <a:rPr lang="en-US" sz="1400" dirty="0" smtClean="0"/>
              <a:t> </a:t>
            </a:r>
            <a:r>
              <a:rPr lang="en-US" sz="1400" dirty="0"/>
              <a:t>N</a:t>
            </a:r>
            <a:r>
              <a:rPr lang="en-US" sz="1400" dirty="0" smtClean="0"/>
              <a:t>ucleus. 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78157" y="68387"/>
            <a:ext cx="786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S3 File</a:t>
            </a:r>
            <a:endParaRPr lang="en-US" dirty="0"/>
          </a:p>
        </p:txBody>
      </p:sp>
      <p:pic>
        <p:nvPicPr>
          <p:cNvPr id="27" name="Picture 26" descr="KS171207 Venus Peg3 Coko 4.6 4X Venus RGB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05" y="3220831"/>
            <a:ext cx="2163595" cy="1730876"/>
          </a:xfrm>
          <a:prstGeom prst="rect">
            <a:avLst/>
          </a:prstGeom>
        </p:spPr>
      </p:pic>
      <p:pic>
        <p:nvPicPr>
          <p:cNvPr id="29" name="Picture 28" descr="KS171204 Venus Peg3 WT 4.4 4X Venus RGB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76" y="1385420"/>
            <a:ext cx="2166125" cy="17329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4040" y="1385420"/>
            <a:ext cx="2166123" cy="173087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4040" y="3220831"/>
            <a:ext cx="2166126" cy="1730876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15776" y="1385420"/>
            <a:ext cx="4318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WT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15776" y="3220831"/>
            <a:ext cx="3968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KO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266762" y="1780916"/>
            <a:ext cx="4064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FFFF"/>
                </a:solidFill>
              </a:rPr>
              <a:t>PVN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906681" y="2704227"/>
            <a:ext cx="4112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FFFF"/>
                </a:solidFill>
              </a:rPr>
              <a:t>SON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955724" y="2085598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FFFF"/>
                </a:solidFill>
              </a:rPr>
              <a:t>3V</a:t>
            </a:r>
            <a:endParaRPr lang="en-US" sz="2400" dirty="0">
              <a:solidFill>
                <a:srgbClr val="FFFFFF"/>
              </a:solidFill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2216765" y="3054547"/>
            <a:ext cx="1295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KS171204 Venus Peg3 WT 4.4 4X Peg3 RGB.t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742" y="1385420"/>
            <a:ext cx="2163592" cy="1730874"/>
          </a:xfrm>
          <a:prstGeom prst="rect">
            <a:avLst/>
          </a:prstGeom>
        </p:spPr>
      </p:pic>
      <p:pic>
        <p:nvPicPr>
          <p:cNvPr id="40" name="Picture 39" descr="KS171204 Venus Peg3 WT 4.4 4X OT RGB.t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926" y="1385420"/>
            <a:ext cx="2163593" cy="1730874"/>
          </a:xfrm>
          <a:prstGeom prst="rect">
            <a:avLst/>
          </a:prstGeom>
        </p:spPr>
      </p:pic>
      <p:pic>
        <p:nvPicPr>
          <p:cNvPr id="41" name="Picture 40" descr="KS171207 Venus Peg3 Coko 4.6 4X Peg3 RGB.t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742" y="3220831"/>
            <a:ext cx="2163596" cy="1730876"/>
          </a:xfrm>
          <a:prstGeom prst="rect">
            <a:avLst/>
          </a:prstGeom>
        </p:spPr>
      </p:pic>
      <p:pic>
        <p:nvPicPr>
          <p:cNvPr id="42" name="Picture 41" descr="KS171207 Venus Peg3 Coko 4.6 4X OT RGB.t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926" y="3220831"/>
            <a:ext cx="2163595" cy="173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018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108</Words>
  <Application>Microsoft Macintosh PowerPoint</Application>
  <PresentationFormat>On-screen Show (4:3)</PresentationFormat>
  <Paragraphs>14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LSU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Ryoichi Teruyama</dc:creator>
  <cp:lastModifiedBy>Joomyeong Kim</cp:lastModifiedBy>
  <cp:revision>15</cp:revision>
  <dcterms:created xsi:type="dcterms:W3CDTF">2018-06-27T20:33:31Z</dcterms:created>
  <dcterms:modified xsi:type="dcterms:W3CDTF">2018-06-28T20:51:45Z</dcterms:modified>
</cp:coreProperties>
</file>