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6858000" cy="9144000" type="screen4x3"/>
  <p:notesSz cx="6797675" cy="9926638"/>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A0F"/>
    <a:srgbClr val="FF9966"/>
    <a:srgbClr val="FF00FF"/>
    <a:srgbClr val="00C060"/>
    <a:srgbClr val="00CC66"/>
    <a:srgbClr val="000000"/>
    <a:srgbClr val="00D214"/>
    <a:srgbClr val="EAAD00"/>
    <a:srgbClr val="3399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95" autoAdjust="0"/>
    <p:restoredTop sz="93664" autoAdjust="0"/>
  </p:normalViewPr>
  <p:slideViewPr>
    <p:cSldViewPr>
      <p:cViewPr varScale="1">
        <p:scale>
          <a:sx n="82" d="100"/>
          <a:sy n="82" d="100"/>
        </p:scale>
        <p:origin x="2958" y="7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5BEC58E5-5735-4585-BC59-F9C6D2BB7655}" type="datetimeFigureOut">
              <a:rPr lang="ko-KR" altLang="en-US" smtClean="0"/>
              <a:t>2016-12-06</a:t>
            </a:fld>
            <a:endParaRPr lang="ko-KR" altLang="en-US"/>
          </a:p>
        </p:txBody>
      </p:sp>
      <p:sp>
        <p:nvSpPr>
          <p:cNvPr id="4" name="슬라이드 이미지 개체 틀 3"/>
          <p:cNvSpPr>
            <a:spLocks noGrp="1" noRot="1" noChangeAspect="1"/>
          </p:cNvSpPr>
          <p:nvPr>
            <p:ph type="sldImg" idx="2"/>
          </p:nvPr>
        </p:nvSpPr>
        <p:spPr>
          <a:xfrm>
            <a:off x="2003425" y="744538"/>
            <a:ext cx="2790825" cy="3722687"/>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07F328C6-9676-439A-871C-660F99C69CD8}" type="slidenum">
              <a:rPr lang="ko-KR" altLang="en-US" smtClean="0"/>
              <a:t>‹#›</a:t>
            </a:fld>
            <a:endParaRPr lang="ko-KR" altLang="en-US"/>
          </a:p>
        </p:txBody>
      </p:sp>
    </p:spTree>
    <p:extLst>
      <p:ext uri="{BB962C8B-B14F-4D97-AF65-F5344CB8AC3E}">
        <p14:creationId xmlns:p14="http://schemas.microsoft.com/office/powerpoint/2010/main" val="3355968074"/>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514350" y="2840568"/>
            <a:ext cx="5829300" cy="1960033"/>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1F9691BF-6F55-4D8A-9717-19385ADCFADD}" type="datetimeFigureOut">
              <a:rPr lang="ko-KR" altLang="en-US" smtClean="0"/>
              <a:t>2016-12-06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9C7C4D6-D8CA-42BB-AFAF-8B7F59A4D372}" type="slidenum">
              <a:rPr lang="ko-KR" altLang="en-US" smtClean="0"/>
              <a:t>‹#›</a:t>
            </a:fld>
            <a:endParaRPr lang="ko-KR" altLang="en-US"/>
          </a:p>
        </p:txBody>
      </p:sp>
    </p:spTree>
    <p:extLst>
      <p:ext uri="{BB962C8B-B14F-4D97-AF65-F5344CB8AC3E}">
        <p14:creationId xmlns:p14="http://schemas.microsoft.com/office/powerpoint/2010/main" val="1333295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1F9691BF-6F55-4D8A-9717-19385ADCFADD}" type="datetimeFigureOut">
              <a:rPr lang="ko-KR" altLang="en-US" smtClean="0"/>
              <a:t>2016-12-06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9C7C4D6-D8CA-42BB-AFAF-8B7F59A4D372}" type="slidenum">
              <a:rPr lang="ko-KR" altLang="en-US" smtClean="0"/>
              <a:t>‹#›</a:t>
            </a:fld>
            <a:endParaRPr lang="ko-KR" altLang="en-US"/>
          </a:p>
        </p:txBody>
      </p:sp>
    </p:spTree>
    <p:extLst>
      <p:ext uri="{BB962C8B-B14F-4D97-AF65-F5344CB8AC3E}">
        <p14:creationId xmlns:p14="http://schemas.microsoft.com/office/powerpoint/2010/main" val="3532014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4972050" y="366185"/>
            <a:ext cx="1543050" cy="7802033"/>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342900" y="366185"/>
            <a:ext cx="4514850" cy="7802033"/>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1F9691BF-6F55-4D8A-9717-19385ADCFADD}" type="datetimeFigureOut">
              <a:rPr lang="ko-KR" altLang="en-US" smtClean="0"/>
              <a:t>2016-12-06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9C7C4D6-D8CA-42BB-AFAF-8B7F59A4D372}" type="slidenum">
              <a:rPr lang="ko-KR" altLang="en-US" smtClean="0"/>
              <a:t>‹#›</a:t>
            </a:fld>
            <a:endParaRPr lang="ko-KR" altLang="en-US"/>
          </a:p>
        </p:txBody>
      </p:sp>
    </p:spTree>
    <p:extLst>
      <p:ext uri="{BB962C8B-B14F-4D97-AF65-F5344CB8AC3E}">
        <p14:creationId xmlns:p14="http://schemas.microsoft.com/office/powerpoint/2010/main" val="3965820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1F9691BF-6F55-4D8A-9717-19385ADCFADD}" type="datetimeFigureOut">
              <a:rPr lang="ko-KR" altLang="en-US" smtClean="0"/>
              <a:t>2016-12-06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9C7C4D6-D8CA-42BB-AFAF-8B7F59A4D372}" type="slidenum">
              <a:rPr lang="ko-KR" altLang="en-US" smtClean="0"/>
              <a:t>‹#›</a:t>
            </a:fld>
            <a:endParaRPr lang="ko-KR" altLang="en-US"/>
          </a:p>
        </p:txBody>
      </p:sp>
    </p:spTree>
    <p:extLst>
      <p:ext uri="{BB962C8B-B14F-4D97-AF65-F5344CB8AC3E}">
        <p14:creationId xmlns:p14="http://schemas.microsoft.com/office/powerpoint/2010/main" val="1366501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541735" y="5875867"/>
            <a:ext cx="5829300" cy="1816100"/>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1F9691BF-6F55-4D8A-9717-19385ADCFADD}" type="datetimeFigureOut">
              <a:rPr lang="ko-KR" altLang="en-US" smtClean="0"/>
              <a:t>2016-12-06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9C7C4D6-D8CA-42BB-AFAF-8B7F59A4D372}" type="slidenum">
              <a:rPr lang="ko-KR" altLang="en-US" smtClean="0"/>
              <a:t>‹#›</a:t>
            </a:fld>
            <a:endParaRPr lang="ko-KR" altLang="en-US"/>
          </a:p>
        </p:txBody>
      </p:sp>
    </p:spTree>
    <p:extLst>
      <p:ext uri="{BB962C8B-B14F-4D97-AF65-F5344CB8AC3E}">
        <p14:creationId xmlns:p14="http://schemas.microsoft.com/office/powerpoint/2010/main" val="3457545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1F9691BF-6F55-4D8A-9717-19385ADCFADD}" type="datetimeFigureOut">
              <a:rPr lang="ko-KR" altLang="en-US" smtClean="0"/>
              <a:t>2016-12-06</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89C7C4D6-D8CA-42BB-AFAF-8B7F59A4D372}" type="slidenum">
              <a:rPr lang="ko-KR" altLang="en-US" smtClean="0"/>
              <a:t>‹#›</a:t>
            </a:fld>
            <a:endParaRPr lang="ko-KR" altLang="en-US"/>
          </a:p>
        </p:txBody>
      </p:sp>
    </p:spTree>
    <p:extLst>
      <p:ext uri="{BB962C8B-B14F-4D97-AF65-F5344CB8AC3E}">
        <p14:creationId xmlns:p14="http://schemas.microsoft.com/office/powerpoint/2010/main" val="3054474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1F9691BF-6F55-4D8A-9717-19385ADCFADD}" type="datetimeFigureOut">
              <a:rPr lang="ko-KR" altLang="en-US" smtClean="0"/>
              <a:t>2016-12-06</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89C7C4D6-D8CA-42BB-AFAF-8B7F59A4D372}" type="slidenum">
              <a:rPr lang="ko-KR" altLang="en-US" smtClean="0"/>
              <a:t>‹#›</a:t>
            </a:fld>
            <a:endParaRPr lang="ko-KR" altLang="en-US"/>
          </a:p>
        </p:txBody>
      </p:sp>
    </p:spTree>
    <p:extLst>
      <p:ext uri="{BB962C8B-B14F-4D97-AF65-F5344CB8AC3E}">
        <p14:creationId xmlns:p14="http://schemas.microsoft.com/office/powerpoint/2010/main" val="761346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1F9691BF-6F55-4D8A-9717-19385ADCFADD}" type="datetimeFigureOut">
              <a:rPr lang="ko-KR" altLang="en-US" smtClean="0"/>
              <a:t>2016-12-06</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89C7C4D6-D8CA-42BB-AFAF-8B7F59A4D372}" type="slidenum">
              <a:rPr lang="ko-KR" altLang="en-US" smtClean="0"/>
              <a:t>‹#›</a:t>
            </a:fld>
            <a:endParaRPr lang="ko-KR" altLang="en-US"/>
          </a:p>
        </p:txBody>
      </p:sp>
    </p:spTree>
    <p:extLst>
      <p:ext uri="{BB962C8B-B14F-4D97-AF65-F5344CB8AC3E}">
        <p14:creationId xmlns:p14="http://schemas.microsoft.com/office/powerpoint/2010/main" val="4108399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1F9691BF-6F55-4D8A-9717-19385ADCFADD}" type="datetimeFigureOut">
              <a:rPr lang="ko-KR" altLang="en-US" smtClean="0"/>
              <a:t>2016-12-06</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89C7C4D6-D8CA-42BB-AFAF-8B7F59A4D372}" type="slidenum">
              <a:rPr lang="ko-KR" altLang="en-US" smtClean="0"/>
              <a:t>‹#›</a:t>
            </a:fld>
            <a:endParaRPr lang="ko-KR" altLang="en-US"/>
          </a:p>
        </p:txBody>
      </p:sp>
    </p:spTree>
    <p:extLst>
      <p:ext uri="{BB962C8B-B14F-4D97-AF65-F5344CB8AC3E}">
        <p14:creationId xmlns:p14="http://schemas.microsoft.com/office/powerpoint/2010/main" val="1583645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342900" y="364067"/>
            <a:ext cx="2256235" cy="154940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1F9691BF-6F55-4D8A-9717-19385ADCFADD}" type="datetimeFigureOut">
              <a:rPr lang="ko-KR" altLang="en-US" smtClean="0"/>
              <a:t>2016-12-06</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89C7C4D6-D8CA-42BB-AFAF-8B7F59A4D372}" type="slidenum">
              <a:rPr lang="ko-KR" altLang="en-US" smtClean="0"/>
              <a:t>‹#›</a:t>
            </a:fld>
            <a:endParaRPr lang="ko-KR" altLang="en-US"/>
          </a:p>
        </p:txBody>
      </p:sp>
    </p:spTree>
    <p:extLst>
      <p:ext uri="{BB962C8B-B14F-4D97-AF65-F5344CB8AC3E}">
        <p14:creationId xmlns:p14="http://schemas.microsoft.com/office/powerpoint/2010/main" val="2677230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344216" y="6400800"/>
            <a:ext cx="4114800" cy="755651"/>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1F9691BF-6F55-4D8A-9717-19385ADCFADD}" type="datetimeFigureOut">
              <a:rPr lang="ko-KR" altLang="en-US" smtClean="0"/>
              <a:t>2016-12-06</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89C7C4D6-D8CA-42BB-AFAF-8B7F59A4D372}" type="slidenum">
              <a:rPr lang="ko-KR" altLang="en-US" smtClean="0"/>
              <a:t>‹#›</a:t>
            </a:fld>
            <a:endParaRPr lang="ko-KR" altLang="en-US"/>
          </a:p>
        </p:txBody>
      </p:sp>
    </p:spTree>
    <p:extLst>
      <p:ext uri="{BB962C8B-B14F-4D97-AF65-F5344CB8AC3E}">
        <p14:creationId xmlns:p14="http://schemas.microsoft.com/office/powerpoint/2010/main" val="1281757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F9691BF-6F55-4D8A-9717-19385ADCFADD}" type="datetimeFigureOut">
              <a:rPr lang="ko-KR" altLang="en-US" smtClean="0"/>
              <a:t>2016-12-06</a:t>
            </a:fld>
            <a:endParaRPr lang="ko-KR" altLang="en-US"/>
          </a:p>
        </p:txBody>
      </p:sp>
      <p:sp>
        <p:nvSpPr>
          <p:cNvPr id="5" name="바닥글 개체 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9C7C4D6-D8CA-42BB-AFAF-8B7F59A4D372}" type="slidenum">
              <a:rPr lang="ko-KR" altLang="en-US" smtClean="0"/>
              <a:t>‹#›</a:t>
            </a:fld>
            <a:endParaRPr lang="ko-KR" altLang="en-US"/>
          </a:p>
        </p:txBody>
      </p:sp>
    </p:spTree>
    <p:extLst>
      <p:ext uri="{BB962C8B-B14F-4D97-AF65-F5344CB8AC3E}">
        <p14:creationId xmlns:p14="http://schemas.microsoft.com/office/powerpoint/2010/main" val="1926696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개체 1"/>
          <p:cNvGraphicFramePr>
            <a:graphicFrameLocks noChangeAspect="1"/>
          </p:cNvGraphicFramePr>
          <p:nvPr>
            <p:extLst/>
          </p:nvPr>
        </p:nvGraphicFramePr>
        <p:xfrm>
          <a:off x="2348880" y="3791540"/>
          <a:ext cx="2638514" cy="2556000"/>
        </p:xfrm>
        <a:graphic>
          <a:graphicData uri="http://schemas.openxmlformats.org/presentationml/2006/ole">
            <mc:AlternateContent xmlns:mc="http://schemas.openxmlformats.org/markup-compatibility/2006">
              <mc:Choice xmlns:v="urn:schemas-microsoft-com:vml" Requires="v">
                <p:oleObj spid="_x0000_s3074" name="SPW 13.0 Graph" r:id="rId3" imgW="4264200" imgH="4130017" progId="SigmaPlotGraphicObject.12">
                  <p:embed/>
                </p:oleObj>
              </mc:Choice>
              <mc:Fallback>
                <p:oleObj name="SPW 13.0 Graph" r:id="rId3" imgW="4264200" imgH="4130017" progId="SigmaPlotGraphicObject.12">
                  <p:embed/>
                  <p:pic>
                    <p:nvPicPr>
                      <p:cNvPr id="0" name=""/>
                      <p:cNvPicPr/>
                      <p:nvPr/>
                    </p:nvPicPr>
                    <p:blipFill>
                      <a:blip r:embed="rId4"/>
                      <a:stretch>
                        <a:fillRect/>
                      </a:stretch>
                    </p:blipFill>
                    <p:spPr>
                      <a:xfrm>
                        <a:off x="2348880" y="3791540"/>
                        <a:ext cx="2638514" cy="2556000"/>
                      </a:xfrm>
                      <a:prstGeom prst="rect">
                        <a:avLst/>
                      </a:prstGeom>
                    </p:spPr>
                  </p:pic>
                </p:oleObj>
              </mc:Fallback>
            </mc:AlternateContent>
          </a:graphicData>
        </a:graphic>
      </p:graphicFrame>
      <p:pic>
        <p:nvPicPr>
          <p:cNvPr id="6" name="그림 5"/>
          <p:cNvPicPr>
            <a:picLocks noChangeAspect="1"/>
          </p:cNvPicPr>
          <p:nvPr/>
        </p:nvPicPr>
        <p:blipFill rotWithShape="1">
          <a:blip r:embed="rId5" cstate="print">
            <a:extLst>
              <a:ext uri="{28A0092B-C50C-407E-A947-70E740481C1C}">
                <a14:useLocalDpi xmlns:a14="http://schemas.microsoft.com/office/drawing/2010/main" val="0"/>
              </a:ext>
            </a:extLst>
          </a:blip>
          <a:srcRect l="17417" r="14715"/>
          <a:stretch/>
        </p:blipFill>
        <p:spPr>
          <a:xfrm>
            <a:off x="1694227" y="611560"/>
            <a:ext cx="3516912" cy="3016189"/>
          </a:xfrm>
          <a:prstGeom prst="rect">
            <a:avLst/>
          </a:prstGeom>
        </p:spPr>
      </p:pic>
      <p:sp>
        <p:nvSpPr>
          <p:cNvPr id="3" name="TextBox 4"/>
          <p:cNvSpPr txBox="1">
            <a:spLocks noChangeArrowheads="1"/>
          </p:cNvSpPr>
          <p:nvPr/>
        </p:nvSpPr>
        <p:spPr bwMode="auto">
          <a:xfrm>
            <a:off x="260350" y="6796697"/>
            <a:ext cx="6048375"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맑은 고딕" pitchFamily="50" charset="-127"/>
                <a:ea typeface="맑은 고딕" pitchFamily="50" charset="-127"/>
              </a:defRPr>
            </a:lvl1pPr>
            <a:lvl2pPr>
              <a:defRPr sz="2800">
                <a:solidFill>
                  <a:schemeClr val="tx1"/>
                </a:solidFill>
                <a:latin typeface="맑은 고딕" pitchFamily="50" charset="-127"/>
                <a:ea typeface="맑은 고딕" pitchFamily="50" charset="-127"/>
              </a:defRPr>
            </a:lvl2pPr>
            <a:lvl3pPr>
              <a:defRPr sz="2400">
                <a:solidFill>
                  <a:schemeClr val="tx1"/>
                </a:solidFill>
                <a:latin typeface="맑은 고딕" pitchFamily="50" charset="-127"/>
                <a:ea typeface="맑은 고딕" pitchFamily="50" charset="-127"/>
              </a:defRPr>
            </a:lvl3pPr>
            <a:lvl4pPr>
              <a:defRPr sz="2000">
                <a:solidFill>
                  <a:schemeClr val="tx1"/>
                </a:solidFill>
                <a:latin typeface="맑은 고딕" pitchFamily="50" charset="-127"/>
                <a:ea typeface="맑은 고딕" pitchFamily="50" charset="-127"/>
              </a:defRPr>
            </a:lvl4pPr>
            <a:lvl5pPr>
              <a:defRPr sz="2000">
                <a:solidFill>
                  <a:schemeClr val="tx1"/>
                </a:solidFill>
                <a:latin typeface="맑은 고딕" pitchFamily="50" charset="-127"/>
                <a:ea typeface="맑은 고딕" pitchFamily="50" charset="-127"/>
              </a:defRPr>
            </a:lvl5pPr>
            <a:lvl6pPr eaLnBrk="0" fontAlgn="base" hangingPunct="0">
              <a:spcAft>
                <a:spcPct val="0"/>
              </a:spcAft>
              <a:buFont typeface="Arial" charset="0"/>
              <a:buChar char="»"/>
              <a:defRPr sz="2000">
                <a:solidFill>
                  <a:schemeClr val="tx1"/>
                </a:solidFill>
                <a:latin typeface="맑은 고딕" pitchFamily="50" charset="-127"/>
                <a:ea typeface="맑은 고딕" pitchFamily="50" charset="-127"/>
              </a:defRPr>
            </a:lvl6pPr>
            <a:lvl7pPr eaLnBrk="0" fontAlgn="base" hangingPunct="0">
              <a:spcAft>
                <a:spcPct val="0"/>
              </a:spcAft>
              <a:buFont typeface="Arial" charset="0"/>
              <a:buChar char="»"/>
              <a:defRPr sz="2000">
                <a:solidFill>
                  <a:schemeClr val="tx1"/>
                </a:solidFill>
                <a:latin typeface="맑은 고딕" pitchFamily="50" charset="-127"/>
                <a:ea typeface="맑은 고딕" pitchFamily="50" charset="-127"/>
              </a:defRPr>
            </a:lvl7pPr>
            <a:lvl8pPr eaLnBrk="0" fontAlgn="base" hangingPunct="0">
              <a:spcAft>
                <a:spcPct val="0"/>
              </a:spcAft>
              <a:buFont typeface="Arial" charset="0"/>
              <a:buChar char="»"/>
              <a:defRPr sz="2000">
                <a:solidFill>
                  <a:schemeClr val="tx1"/>
                </a:solidFill>
                <a:latin typeface="맑은 고딕" pitchFamily="50" charset="-127"/>
                <a:ea typeface="맑은 고딕" pitchFamily="50" charset="-127"/>
              </a:defRPr>
            </a:lvl8pPr>
            <a:lvl9pPr eaLnBrk="0" fontAlgn="base" hangingPunct="0">
              <a:spcAft>
                <a:spcPct val="0"/>
              </a:spcAft>
              <a:buFont typeface="Arial" charset="0"/>
              <a:buChar char="»"/>
              <a:defRPr sz="2000">
                <a:solidFill>
                  <a:schemeClr val="tx1"/>
                </a:solidFill>
                <a:latin typeface="맑은 고딕" pitchFamily="50" charset="-127"/>
                <a:ea typeface="맑은 고딕" pitchFamily="50" charset="-127"/>
              </a:defRPr>
            </a:lvl9pPr>
          </a:lstStyle>
          <a:p>
            <a:r>
              <a:rPr kumimoji="0" lang="en-US" altLang="ko-KR" sz="1200" b="1" dirty="0" smtClean="0">
                <a:latin typeface="Times New Roman" pitchFamily="18" charset="0"/>
                <a:cs typeface="Times New Roman" pitchFamily="18" charset="0"/>
              </a:rPr>
              <a:t>S4 Figure. </a:t>
            </a:r>
            <a:r>
              <a:rPr lang="en-US" altLang="ko-KR" sz="1200" dirty="0" smtClean="0">
                <a:latin typeface="Times New Roman" pitchFamily="18" charset="0"/>
                <a:cs typeface="Times New Roman" pitchFamily="18" charset="0"/>
              </a:rPr>
              <a:t>The </a:t>
            </a:r>
            <a:r>
              <a:rPr lang="en-US" altLang="ko-KR" sz="1200" i="1" dirty="0">
                <a:latin typeface="Times New Roman" pitchFamily="18" charset="0"/>
                <a:cs typeface="Times New Roman" pitchFamily="18" charset="0"/>
              </a:rPr>
              <a:t>Sr</a:t>
            </a:r>
            <a:r>
              <a:rPr lang="en-US" altLang="ko-KR" sz="1200" dirty="0">
                <a:latin typeface="Times New Roman" pitchFamily="18" charset="0"/>
                <a:cs typeface="Times New Roman" pitchFamily="18" charset="0"/>
              </a:rPr>
              <a:t>LDC</a:t>
            </a:r>
            <a:r>
              <a:rPr lang="en-US" altLang="ko-KR" sz="1200" baseline="30000" dirty="0">
                <a:latin typeface="Times New Roman" pitchFamily="18" charset="0"/>
                <a:cs typeface="Times New Roman" pitchFamily="18" charset="0"/>
              </a:rPr>
              <a:t>K143C/L185C/A225C/T302C</a:t>
            </a:r>
            <a:r>
              <a:rPr lang="en-US" altLang="ko-KR" sz="1200" dirty="0">
                <a:latin typeface="Times New Roman" pitchFamily="18" charset="0"/>
                <a:cs typeface="Times New Roman" pitchFamily="18" charset="0"/>
              </a:rPr>
              <a:t> </a:t>
            </a:r>
            <a:r>
              <a:rPr lang="en-US" altLang="ko-KR" sz="1200" dirty="0" smtClean="0">
                <a:latin typeface="Times New Roman" pitchFamily="18" charset="0"/>
                <a:cs typeface="Times New Roman" pitchFamily="18" charset="0"/>
              </a:rPr>
              <a:t>mutant. </a:t>
            </a:r>
            <a:r>
              <a:rPr lang="en-US" altLang="ko-KR" sz="1200" dirty="0" smtClean="0">
                <a:latin typeface="Times New Roman" pitchFamily="18" charset="0"/>
                <a:cs typeface="Times New Roman" pitchFamily="18" charset="0"/>
              </a:rPr>
              <a:t>(</a:t>
            </a:r>
            <a:r>
              <a:rPr lang="en-US" altLang="ko-KR" sz="1200" b="1" dirty="0">
                <a:latin typeface="Times New Roman" pitchFamily="18" charset="0"/>
                <a:cs typeface="Times New Roman" pitchFamily="18" charset="0"/>
              </a:rPr>
              <a:t>A</a:t>
            </a:r>
            <a:r>
              <a:rPr lang="en-US" altLang="ko-KR" sz="1200" dirty="0" smtClean="0">
                <a:latin typeface="Times New Roman" pitchFamily="18" charset="0"/>
                <a:cs typeface="Times New Roman" pitchFamily="18" charset="0"/>
              </a:rPr>
              <a:t>) </a:t>
            </a:r>
            <a:r>
              <a:rPr lang="en-US" altLang="ko-KR" sz="1200" dirty="0" smtClean="0">
                <a:latin typeface="Times New Roman" pitchFamily="18" charset="0"/>
                <a:cs typeface="Times New Roman" pitchFamily="18" charset="0"/>
              </a:rPr>
              <a:t>Rationale </a:t>
            </a:r>
            <a:r>
              <a:rPr lang="en-US" altLang="ko-KR" sz="1200" dirty="0">
                <a:latin typeface="Times New Roman" pitchFamily="18" charset="0"/>
                <a:cs typeface="Times New Roman" pitchFamily="18" charset="0"/>
              </a:rPr>
              <a:t>of </a:t>
            </a:r>
            <a:r>
              <a:rPr lang="en-US" altLang="ko-KR" sz="1200" dirty="0" smtClean="0">
                <a:latin typeface="Times New Roman" pitchFamily="18" charset="0"/>
                <a:cs typeface="Times New Roman" pitchFamily="18" charset="0"/>
              </a:rPr>
              <a:t>introducing an additional </a:t>
            </a:r>
            <a:r>
              <a:rPr lang="en-US" altLang="ko-KR" sz="1200" dirty="0">
                <a:latin typeface="Times New Roman" pitchFamily="18" charset="0"/>
                <a:cs typeface="Times New Roman" pitchFamily="18" charset="0"/>
              </a:rPr>
              <a:t>disulfide </a:t>
            </a:r>
            <a:r>
              <a:rPr lang="en-US" altLang="ko-KR" sz="1200" dirty="0" smtClean="0">
                <a:latin typeface="Times New Roman" pitchFamily="18" charset="0"/>
                <a:cs typeface="Times New Roman" pitchFamily="18" charset="0"/>
              </a:rPr>
              <a:t>bond to generate the </a:t>
            </a:r>
            <a:r>
              <a:rPr lang="en-US" altLang="ko-KR" sz="1200" i="1" dirty="0">
                <a:latin typeface="Times New Roman" pitchFamily="18" charset="0"/>
                <a:cs typeface="Times New Roman" pitchFamily="18" charset="0"/>
              </a:rPr>
              <a:t>Sr</a:t>
            </a:r>
            <a:r>
              <a:rPr lang="en-US" altLang="ko-KR" sz="1200" dirty="0">
                <a:latin typeface="Times New Roman" pitchFamily="18" charset="0"/>
                <a:cs typeface="Times New Roman" pitchFamily="18" charset="0"/>
              </a:rPr>
              <a:t>LDC</a:t>
            </a:r>
            <a:r>
              <a:rPr lang="en-US" altLang="ko-KR" sz="1200" baseline="30000" dirty="0">
                <a:latin typeface="Times New Roman" pitchFamily="18" charset="0"/>
                <a:cs typeface="Times New Roman" pitchFamily="18" charset="0"/>
              </a:rPr>
              <a:t>K143C/L185C/A225C/T302C</a:t>
            </a:r>
            <a:r>
              <a:rPr lang="en-US" altLang="ko-KR" sz="1200" dirty="0">
                <a:latin typeface="Times New Roman" pitchFamily="18" charset="0"/>
                <a:cs typeface="Times New Roman" pitchFamily="18" charset="0"/>
              </a:rPr>
              <a:t> mutant</a:t>
            </a:r>
            <a:r>
              <a:rPr lang="en-US" altLang="ko-KR" sz="1200" dirty="0" smtClean="0">
                <a:latin typeface="Times New Roman" pitchFamily="18" charset="0"/>
                <a:cs typeface="Times New Roman" pitchFamily="18" charset="0"/>
              </a:rPr>
              <a:t>. The </a:t>
            </a:r>
            <a:r>
              <a:rPr lang="en-US" altLang="ko-KR" sz="1200" i="1" dirty="0">
                <a:latin typeface="Times New Roman" pitchFamily="18" charset="0"/>
                <a:cs typeface="Times New Roman" pitchFamily="18" charset="0"/>
              </a:rPr>
              <a:t>Sr</a:t>
            </a:r>
            <a:r>
              <a:rPr lang="en-US" altLang="ko-KR" sz="1200" dirty="0">
                <a:latin typeface="Times New Roman" pitchFamily="18" charset="0"/>
                <a:cs typeface="Times New Roman" pitchFamily="18" charset="0"/>
              </a:rPr>
              <a:t>LDC</a:t>
            </a:r>
            <a:r>
              <a:rPr lang="en-US" altLang="ko-KR" sz="1200" baseline="30000" dirty="0">
                <a:latin typeface="Times New Roman" pitchFamily="18" charset="0"/>
                <a:cs typeface="Times New Roman" pitchFamily="18" charset="0"/>
              </a:rPr>
              <a:t>A225C/T302C</a:t>
            </a:r>
            <a:r>
              <a:rPr lang="en-US" altLang="ko-KR" sz="1200" dirty="0">
                <a:latin typeface="Times New Roman" pitchFamily="18" charset="0"/>
                <a:cs typeface="Times New Roman" pitchFamily="18" charset="0"/>
              </a:rPr>
              <a:t> </a:t>
            </a:r>
            <a:r>
              <a:rPr lang="en-US" altLang="ko-KR" sz="1200" dirty="0" smtClean="0">
                <a:latin typeface="Times New Roman" pitchFamily="18" charset="0"/>
                <a:cs typeface="Times New Roman" pitchFamily="18" charset="0"/>
              </a:rPr>
              <a:t>structure is shown as a cartoon diagram. The AS-loop, PS-loop and the R-loop are colored green, salmon, and light-blue, respectively. The disulfide bond formed between A225C and T302C is shown as stick model. Residues K143 and L185 replaced by cysteine residues to form an additional disulfide bond are shown as stick models and labeled. </a:t>
            </a:r>
            <a:r>
              <a:rPr lang="en-US" altLang="ko-KR" sz="1200" dirty="0" smtClean="0">
                <a:latin typeface="Times New Roman" pitchFamily="18" charset="0"/>
                <a:cs typeface="Times New Roman" pitchFamily="18" charset="0"/>
              </a:rPr>
              <a:t>(</a:t>
            </a:r>
            <a:r>
              <a:rPr lang="en-US" altLang="ko-KR" sz="1200" b="1" dirty="0" smtClean="0">
                <a:latin typeface="Times New Roman" pitchFamily="18" charset="0"/>
                <a:cs typeface="Times New Roman" pitchFamily="18" charset="0"/>
              </a:rPr>
              <a:t>B</a:t>
            </a:r>
            <a:r>
              <a:rPr lang="en-US" altLang="ko-KR" sz="1200" dirty="0" smtClean="0">
                <a:latin typeface="Times New Roman" pitchFamily="18" charset="0"/>
                <a:cs typeface="Times New Roman" pitchFamily="18" charset="0"/>
              </a:rPr>
              <a:t>) </a:t>
            </a:r>
            <a:r>
              <a:rPr lang="en-US" altLang="ko-KR" sz="1200" dirty="0" smtClean="0">
                <a:latin typeface="Times New Roman" pitchFamily="18" charset="0"/>
                <a:cs typeface="Times New Roman" pitchFamily="18" charset="0"/>
              </a:rPr>
              <a:t>Activity of the </a:t>
            </a:r>
            <a:r>
              <a:rPr lang="en-US" altLang="ko-KR" sz="1200" i="1" dirty="0">
                <a:latin typeface="Times New Roman" pitchFamily="18" charset="0"/>
                <a:cs typeface="Times New Roman" pitchFamily="18" charset="0"/>
              </a:rPr>
              <a:t>Sr</a:t>
            </a:r>
            <a:r>
              <a:rPr lang="en-US" altLang="ko-KR" sz="1200" dirty="0">
                <a:latin typeface="Times New Roman" pitchFamily="18" charset="0"/>
                <a:cs typeface="Times New Roman" pitchFamily="18" charset="0"/>
              </a:rPr>
              <a:t>LDC</a:t>
            </a:r>
            <a:r>
              <a:rPr lang="en-US" altLang="ko-KR" sz="1200" baseline="30000" dirty="0">
                <a:latin typeface="Times New Roman" pitchFamily="18" charset="0"/>
                <a:cs typeface="Times New Roman" pitchFamily="18" charset="0"/>
              </a:rPr>
              <a:t>K143C/L185C/A225C/T302C</a:t>
            </a:r>
            <a:r>
              <a:rPr lang="en-US" altLang="ko-KR" sz="1200" dirty="0">
                <a:latin typeface="Times New Roman" pitchFamily="18" charset="0"/>
                <a:cs typeface="Times New Roman" pitchFamily="18" charset="0"/>
              </a:rPr>
              <a:t> </a:t>
            </a:r>
            <a:r>
              <a:rPr lang="en-US" altLang="ko-KR" sz="1200" dirty="0" smtClean="0">
                <a:latin typeface="Times New Roman" pitchFamily="18" charset="0"/>
                <a:cs typeface="Times New Roman" pitchFamily="18" charset="0"/>
              </a:rPr>
              <a:t>mutant.</a:t>
            </a:r>
            <a:endParaRPr lang="ko-KR" altLang="en-US" sz="1200" dirty="0">
              <a:latin typeface="Times New Roman" pitchFamily="18" charset="0"/>
              <a:cs typeface="Times New Roman" pitchFamily="18" charset="0"/>
            </a:endParaRPr>
          </a:p>
        </p:txBody>
      </p:sp>
      <p:sp>
        <p:nvSpPr>
          <p:cNvPr id="4" name="TextBox 3"/>
          <p:cNvSpPr txBox="1"/>
          <p:nvPr/>
        </p:nvSpPr>
        <p:spPr>
          <a:xfrm>
            <a:off x="3919991" y="2244754"/>
            <a:ext cx="409086" cy="230832"/>
          </a:xfrm>
          <a:prstGeom prst="rect">
            <a:avLst/>
          </a:prstGeom>
          <a:noFill/>
        </p:spPr>
        <p:txBody>
          <a:bodyPr wrap="none" rtlCol="0">
            <a:spAutoFit/>
          </a:bodyPr>
          <a:lstStyle/>
          <a:p>
            <a:pPr algn="ctr"/>
            <a:r>
              <a:rPr lang="en-US" altLang="ko-KR" sz="900" b="1" dirty="0" smtClean="0">
                <a:latin typeface="Arial" pitchFamily="34" charset="0"/>
                <a:cs typeface="Arial" pitchFamily="34" charset="0"/>
              </a:rPr>
              <a:t>PLP</a:t>
            </a:r>
            <a:endParaRPr lang="ko-KR" altLang="en-US" sz="900" b="1" dirty="0">
              <a:latin typeface="Arial" pitchFamily="34" charset="0"/>
              <a:cs typeface="Arial" pitchFamily="34" charset="0"/>
            </a:endParaRPr>
          </a:p>
        </p:txBody>
      </p:sp>
      <p:sp>
        <p:nvSpPr>
          <p:cNvPr id="5" name="TextBox 4"/>
          <p:cNvSpPr txBox="1"/>
          <p:nvPr/>
        </p:nvSpPr>
        <p:spPr>
          <a:xfrm>
            <a:off x="3943493" y="1761177"/>
            <a:ext cx="806631" cy="230832"/>
          </a:xfrm>
          <a:prstGeom prst="rect">
            <a:avLst/>
          </a:prstGeom>
          <a:noFill/>
        </p:spPr>
        <p:txBody>
          <a:bodyPr wrap="none" rtlCol="0">
            <a:spAutoFit/>
          </a:bodyPr>
          <a:lstStyle/>
          <a:p>
            <a:pPr algn="ctr"/>
            <a:r>
              <a:rPr lang="en-US" altLang="ko-KR" sz="900" b="1" dirty="0" smtClean="0">
                <a:latin typeface="Arial" pitchFamily="34" charset="0"/>
                <a:cs typeface="Arial" pitchFamily="34" charset="0"/>
              </a:rPr>
              <a:t>Cadaverine</a:t>
            </a:r>
            <a:endParaRPr lang="ko-KR" altLang="en-US" sz="900" b="1" dirty="0">
              <a:latin typeface="Arial" pitchFamily="34" charset="0"/>
              <a:cs typeface="Arial" pitchFamily="34" charset="0"/>
            </a:endParaRPr>
          </a:p>
        </p:txBody>
      </p:sp>
      <p:sp>
        <p:nvSpPr>
          <p:cNvPr id="7" name="TextBox 6"/>
          <p:cNvSpPr txBox="1"/>
          <p:nvPr/>
        </p:nvSpPr>
        <p:spPr>
          <a:xfrm>
            <a:off x="2701188" y="3341019"/>
            <a:ext cx="550151" cy="230832"/>
          </a:xfrm>
          <a:prstGeom prst="rect">
            <a:avLst/>
          </a:prstGeom>
          <a:noFill/>
        </p:spPr>
        <p:txBody>
          <a:bodyPr wrap="none" rtlCol="0">
            <a:spAutoFit/>
          </a:bodyPr>
          <a:lstStyle/>
          <a:p>
            <a:r>
              <a:rPr lang="en-US" altLang="ko-KR" sz="900" b="1" dirty="0" smtClean="0">
                <a:solidFill>
                  <a:schemeClr val="accent1">
                    <a:lumMod val="75000"/>
                  </a:schemeClr>
                </a:solidFill>
                <a:latin typeface="Arial" pitchFamily="34" charset="0"/>
                <a:cs typeface="Arial" pitchFamily="34" charset="0"/>
              </a:rPr>
              <a:t>R-loop</a:t>
            </a:r>
            <a:endParaRPr lang="ko-KR" altLang="en-US" sz="900" b="1" dirty="0">
              <a:solidFill>
                <a:schemeClr val="accent1">
                  <a:lumMod val="75000"/>
                </a:schemeClr>
              </a:solidFill>
              <a:latin typeface="Arial" pitchFamily="34" charset="0"/>
              <a:cs typeface="Arial" pitchFamily="34" charset="0"/>
            </a:endParaRPr>
          </a:p>
        </p:txBody>
      </p:sp>
      <p:sp>
        <p:nvSpPr>
          <p:cNvPr id="9" name="TextBox 8"/>
          <p:cNvSpPr txBox="1"/>
          <p:nvPr/>
        </p:nvSpPr>
        <p:spPr>
          <a:xfrm>
            <a:off x="1983536" y="2619637"/>
            <a:ext cx="620683" cy="230832"/>
          </a:xfrm>
          <a:prstGeom prst="rect">
            <a:avLst/>
          </a:prstGeom>
          <a:noFill/>
        </p:spPr>
        <p:txBody>
          <a:bodyPr wrap="none" rtlCol="0">
            <a:spAutoFit/>
          </a:bodyPr>
          <a:lstStyle/>
          <a:p>
            <a:r>
              <a:rPr lang="en-US" altLang="ko-KR" sz="900" b="1" dirty="0" smtClean="0">
                <a:solidFill>
                  <a:srgbClr val="FF9966"/>
                </a:solidFill>
                <a:latin typeface="Arial" pitchFamily="34" charset="0"/>
                <a:cs typeface="Arial" pitchFamily="34" charset="0"/>
              </a:rPr>
              <a:t>PS-loop</a:t>
            </a:r>
            <a:endParaRPr lang="ko-KR" altLang="en-US" sz="900" b="1" dirty="0">
              <a:solidFill>
                <a:srgbClr val="FF9966"/>
              </a:solidFill>
              <a:latin typeface="Arial" pitchFamily="34" charset="0"/>
              <a:cs typeface="Arial" pitchFamily="34" charset="0"/>
            </a:endParaRPr>
          </a:p>
        </p:txBody>
      </p:sp>
      <p:sp>
        <p:nvSpPr>
          <p:cNvPr id="11" name="TextBox 10"/>
          <p:cNvSpPr txBox="1"/>
          <p:nvPr/>
        </p:nvSpPr>
        <p:spPr>
          <a:xfrm>
            <a:off x="2642805" y="747429"/>
            <a:ext cx="627095" cy="230832"/>
          </a:xfrm>
          <a:prstGeom prst="rect">
            <a:avLst/>
          </a:prstGeom>
          <a:noFill/>
        </p:spPr>
        <p:txBody>
          <a:bodyPr wrap="none" rtlCol="0">
            <a:spAutoFit/>
          </a:bodyPr>
          <a:lstStyle/>
          <a:p>
            <a:r>
              <a:rPr lang="en-US" altLang="ko-KR" sz="900" b="1" dirty="0" smtClean="0">
                <a:solidFill>
                  <a:srgbClr val="009A0F"/>
                </a:solidFill>
                <a:latin typeface="Arial" pitchFamily="34" charset="0"/>
                <a:cs typeface="Arial" pitchFamily="34" charset="0"/>
              </a:rPr>
              <a:t>AS-loop</a:t>
            </a:r>
            <a:endParaRPr lang="ko-KR" altLang="en-US" sz="900" b="1" dirty="0">
              <a:solidFill>
                <a:srgbClr val="009A0F"/>
              </a:solidFill>
              <a:latin typeface="Arial" pitchFamily="34" charset="0"/>
              <a:cs typeface="Arial" pitchFamily="34" charset="0"/>
            </a:endParaRPr>
          </a:p>
        </p:txBody>
      </p:sp>
      <p:sp>
        <p:nvSpPr>
          <p:cNvPr id="13" name="TextBox 12"/>
          <p:cNvSpPr txBox="1"/>
          <p:nvPr/>
        </p:nvSpPr>
        <p:spPr>
          <a:xfrm>
            <a:off x="5085184" y="2850469"/>
            <a:ext cx="671979" cy="369332"/>
          </a:xfrm>
          <a:prstGeom prst="rect">
            <a:avLst/>
          </a:prstGeom>
          <a:noFill/>
        </p:spPr>
        <p:txBody>
          <a:bodyPr wrap="none" rtlCol="0">
            <a:spAutoFit/>
          </a:bodyPr>
          <a:lstStyle/>
          <a:p>
            <a:pPr algn="ctr"/>
            <a:r>
              <a:rPr lang="en-US" altLang="ko-KR" sz="900" b="1" dirty="0" smtClean="0">
                <a:latin typeface="Arial" pitchFamily="34" charset="0"/>
                <a:cs typeface="Arial" pitchFamily="34" charset="0"/>
              </a:rPr>
              <a:t>Disulfide</a:t>
            </a:r>
          </a:p>
          <a:p>
            <a:pPr algn="ctr"/>
            <a:r>
              <a:rPr lang="en-US" altLang="ko-KR" sz="900" b="1" dirty="0" smtClean="0">
                <a:latin typeface="Arial" pitchFamily="34" charset="0"/>
                <a:cs typeface="Arial" pitchFamily="34" charset="0"/>
              </a:rPr>
              <a:t>bond</a:t>
            </a:r>
            <a:endParaRPr lang="ko-KR" altLang="en-US" sz="900" b="1" dirty="0">
              <a:latin typeface="Arial" pitchFamily="34" charset="0"/>
              <a:cs typeface="Arial" pitchFamily="34" charset="0"/>
            </a:endParaRPr>
          </a:p>
        </p:txBody>
      </p:sp>
      <p:sp>
        <p:nvSpPr>
          <p:cNvPr id="16" name="TextBox 15"/>
          <p:cNvSpPr txBox="1"/>
          <p:nvPr/>
        </p:nvSpPr>
        <p:spPr>
          <a:xfrm>
            <a:off x="4044697" y="3047024"/>
            <a:ext cx="604221" cy="230832"/>
          </a:xfrm>
          <a:prstGeom prst="rect">
            <a:avLst/>
          </a:prstGeom>
          <a:noFill/>
        </p:spPr>
        <p:txBody>
          <a:bodyPr wrap="square" rtlCol="0">
            <a:spAutoFit/>
          </a:bodyPr>
          <a:lstStyle/>
          <a:p>
            <a:r>
              <a:rPr lang="en-US" altLang="ko-KR" sz="900" b="1" dirty="0" smtClean="0">
                <a:solidFill>
                  <a:schemeClr val="accent1">
                    <a:lumMod val="75000"/>
                  </a:schemeClr>
                </a:solidFill>
                <a:latin typeface="Arial" pitchFamily="34" charset="0"/>
                <a:cs typeface="Arial" pitchFamily="34" charset="0"/>
              </a:rPr>
              <a:t>A225C </a:t>
            </a:r>
          </a:p>
        </p:txBody>
      </p:sp>
      <p:sp>
        <p:nvSpPr>
          <p:cNvPr id="17" name="TextBox 16"/>
          <p:cNvSpPr txBox="1"/>
          <p:nvPr/>
        </p:nvSpPr>
        <p:spPr>
          <a:xfrm>
            <a:off x="4668914" y="2299105"/>
            <a:ext cx="604221" cy="230832"/>
          </a:xfrm>
          <a:prstGeom prst="rect">
            <a:avLst/>
          </a:prstGeom>
          <a:noFill/>
        </p:spPr>
        <p:txBody>
          <a:bodyPr wrap="square" rtlCol="0">
            <a:spAutoFit/>
          </a:bodyPr>
          <a:lstStyle/>
          <a:p>
            <a:r>
              <a:rPr lang="en-US" altLang="ko-KR" sz="900" b="1" dirty="0" smtClean="0">
                <a:latin typeface="Arial" pitchFamily="34" charset="0"/>
                <a:cs typeface="Arial" pitchFamily="34" charset="0"/>
              </a:rPr>
              <a:t>T302C </a:t>
            </a:r>
          </a:p>
        </p:txBody>
      </p:sp>
      <p:sp>
        <p:nvSpPr>
          <p:cNvPr id="18" name="TextBox 17"/>
          <p:cNvSpPr txBox="1"/>
          <p:nvPr/>
        </p:nvSpPr>
        <p:spPr>
          <a:xfrm>
            <a:off x="2552584" y="1997674"/>
            <a:ext cx="604221" cy="230832"/>
          </a:xfrm>
          <a:prstGeom prst="rect">
            <a:avLst/>
          </a:prstGeom>
          <a:noFill/>
        </p:spPr>
        <p:txBody>
          <a:bodyPr wrap="square" rtlCol="0">
            <a:spAutoFit/>
          </a:bodyPr>
          <a:lstStyle/>
          <a:p>
            <a:r>
              <a:rPr lang="en-US" altLang="ko-KR" sz="900" b="1" dirty="0" smtClean="0">
                <a:solidFill>
                  <a:srgbClr val="FF9966"/>
                </a:solidFill>
                <a:latin typeface="Arial" pitchFamily="34" charset="0"/>
                <a:cs typeface="Arial" pitchFamily="34" charset="0"/>
              </a:rPr>
              <a:t>L185</a:t>
            </a:r>
          </a:p>
        </p:txBody>
      </p:sp>
      <p:sp>
        <p:nvSpPr>
          <p:cNvPr id="19" name="TextBox 18"/>
          <p:cNvSpPr txBox="1"/>
          <p:nvPr/>
        </p:nvSpPr>
        <p:spPr>
          <a:xfrm>
            <a:off x="2802901" y="1426988"/>
            <a:ext cx="604221" cy="230832"/>
          </a:xfrm>
          <a:prstGeom prst="rect">
            <a:avLst/>
          </a:prstGeom>
          <a:noFill/>
        </p:spPr>
        <p:txBody>
          <a:bodyPr wrap="square" rtlCol="0">
            <a:spAutoFit/>
          </a:bodyPr>
          <a:lstStyle/>
          <a:p>
            <a:r>
              <a:rPr lang="en-US" altLang="ko-KR" sz="900" b="1" dirty="0">
                <a:solidFill>
                  <a:srgbClr val="009A0F"/>
                </a:solidFill>
                <a:latin typeface="Arial" pitchFamily="34" charset="0"/>
                <a:cs typeface="Arial" pitchFamily="34" charset="0"/>
              </a:rPr>
              <a:t>K</a:t>
            </a:r>
            <a:r>
              <a:rPr lang="en-US" altLang="ko-KR" sz="900" b="1" dirty="0" smtClean="0">
                <a:solidFill>
                  <a:srgbClr val="009A0F"/>
                </a:solidFill>
                <a:latin typeface="Arial" pitchFamily="34" charset="0"/>
                <a:cs typeface="Arial" pitchFamily="34" charset="0"/>
              </a:rPr>
              <a:t>143</a:t>
            </a:r>
          </a:p>
        </p:txBody>
      </p:sp>
      <p:cxnSp>
        <p:nvCxnSpPr>
          <p:cNvPr id="22" name="직선 화살표 연결선 21"/>
          <p:cNvCxnSpPr/>
          <p:nvPr/>
        </p:nvCxnSpPr>
        <p:spPr>
          <a:xfrm>
            <a:off x="2976264" y="947505"/>
            <a:ext cx="580077" cy="750611"/>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직선 화살표 연결선 24"/>
          <p:cNvCxnSpPr/>
          <p:nvPr/>
        </p:nvCxnSpPr>
        <p:spPr>
          <a:xfrm flipV="1">
            <a:off x="2313616" y="2205171"/>
            <a:ext cx="309012" cy="465646"/>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8" name="직선 화살표 연결선 27"/>
          <p:cNvCxnSpPr/>
          <p:nvPr/>
        </p:nvCxnSpPr>
        <p:spPr>
          <a:xfrm flipH="1" flipV="1">
            <a:off x="2911965" y="3026758"/>
            <a:ext cx="67899" cy="354196"/>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직선 화살표 연결선 33"/>
          <p:cNvCxnSpPr/>
          <p:nvPr/>
        </p:nvCxnSpPr>
        <p:spPr>
          <a:xfrm flipH="1" flipV="1">
            <a:off x="4565863" y="2591038"/>
            <a:ext cx="589144" cy="420378"/>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rot="16200000">
            <a:off x="1758976" y="4922681"/>
            <a:ext cx="923651" cy="369332"/>
          </a:xfrm>
          <a:prstGeom prst="rect">
            <a:avLst/>
          </a:prstGeom>
          <a:noFill/>
        </p:spPr>
        <p:txBody>
          <a:bodyPr wrap="none" rtlCol="0">
            <a:spAutoFit/>
          </a:bodyPr>
          <a:lstStyle/>
          <a:p>
            <a:pPr algn="ctr"/>
            <a:r>
              <a:rPr lang="en-US" altLang="ko-KR" sz="900" dirty="0" smtClean="0">
                <a:latin typeface="Arial" pitchFamily="34" charset="0"/>
                <a:cs typeface="Arial" pitchFamily="34" charset="0"/>
              </a:rPr>
              <a:t>Activity</a:t>
            </a:r>
          </a:p>
          <a:p>
            <a:pPr algn="ctr"/>
            <a:r>
              <a:rPr lang="en-US" altLang="ko-KR" sz="900" dirty="0" smtClean="0">
                <a:latin typeface="Arial" pitchFamily="34" charset="0"/>
                <a:cs typeface="Arial" pitchFamily="34" charset="0"/>
              </a:rPr>
              <a:t>(</a:t>
            </a:r>
            <a:r>
              <a:rPr lang="en-US" altLang="ko-KR" sz="900" dirty="0" smtClean="0">
                <a:latin typeface="Symbol" pitchFamily="18" charset="2"/>
                <a:cs typeface="Arial" pitchFamily="34" charset="0"/>
              </a:rPr>
              <a:t>m</a:t>
            </a:r>
            <a:r>
              <a:rPr lang="en-US" altLang="ko-KR" sz="900" dirty="0" smtClean="0">
                <a:latin typeface="Arial" pitchFamily="34" charset="0"/>
                <a:cs typeface="Arial" pitchFamily="34" charset="0"/>
              </a:rPr>
              <a:t>mol/min/mg)</a:t>
            </a:r>
            <a:endParaRPr lang="ko-KR" altLang="en-US" sz="900" dirty="0">
              <a:latin typeface="Arial" pitchFamily="34" charset="0"/>
              <a:cs typeface="Arial" pitchFamily="34" charset="0"/>
            </a:endParaRPr>
          </a:p>
        </p:txBody>
      </p:sp>
      <p:sp>
        <p:nvSpPr>
          <p:cNvPr id="29" name="TextBox 28"/>
          <p:cNvSpPr txBox="1"/>
          <p:nvPr/>
        </p:nvSpPr>
        <p:spPr>
          <a:xfrm>
            <a:off x="3008830" y="6311180"/>
            <a:ext cx="1428596" cy="230832"/>
          </a:xfrm>
          <a:prstGeom prst="rect">
            <a:avLst/>
          </a:prstGeom>
          <a:noFill/>
        </p:spPr>
        <p:txBody>
          <a:bodyPr wrap="none" rtlCol="0">
            <a:spAutoFit/>
          </a:bodyPr>
          <a:lstStyle/>
          <a:p>
            <a:pPr algn="ctr"/>
            <a:r>
              <a:rPr lang="en-US" altLang="ko-KR" sz="900" dirty="0" smtClean="0">
                <a:latin typeface="Arial" pitchFamily="34" charset="0"/>
                <a:cs typeface="Arial" pitchFamily="34" charset="0"/>
              </a:rPr>
              <a:t>PLP concentration (mM)</a:t>
            </a:r>
            <a:endParaRPr lang="ko-KR" altLang="en-US" sz="900" dirty="0">
              <a:latin typeface="Arial" pitchFamily="34" charset="0"/>
              <a:cs typeface="Arial" pitchFamily="34" charset="0"/>
            </a:endParaRPr>
          </a:p>
        </p:txBody>
      </p:sp>
      <p:sp>
        <p:nvSpPr>
          <p:cNvPr id="30" name="TextBox 29"/>
          <p:cNvSpPr txBox="1"/>
          <p:nvPr/>
        </p:nvSpPr>
        <p:spPr>
          <a:xfrm>
            <a:off x="4132976" y="4316960"/>
            <a:ext cx="750526" cy="200055"/>
          </a:xfrm>
          <a:prstGeom prst="rect">
            <a:avLst/>
          </a:prstGeom>
          <a:noFill/>
        </p:spPr>
        <p:txBody>
          <a:bodyPr wrap="none" rtlCol="0">
            <a:spAutoFit/>
          </a:bodyPr>
          <a:lstStyle/>
          <a:p>
            <a:pPr algn="r"/>
            <a:r>
              <a:rPr lang="en-US" altLang="ko-KR" sz="700" b="1" dirty="0" smtClean="0">
                <a:latin typeface="Arial" pitchFamily="34" charset="0"/>
                <a:cs typeface="Arial" pitchFamily="34" charset="0"/>
              </a:rPr>
              <a:t>A225C/T302C</a:t>
            </a:r>
            <a:endParaRPr lang="en-US" altLang="ko-KR" sz="700" b="1" dirty="0">
              <a:latin typeface="Arial" pitchFamily="34" charset="0"/>
              <a:cs typeface="Arial" pitchFamily="34" charset="0"/>
            </a:endParaRPr>
          </a:p>
        </p:txBody>
      </p:sp>
      <p:sp>
        <p:nvSpPr>
          <p:cNvPr id="31" name="TextBox 30"/>
          <p:cNvSpPr txBox="1"/>
          <p:nvPr/>
        </p:nvSpPr>
        <p:spPr>
          <a:xfrm>
            <a:off x="3531850" y="5401856"/>
            <a:ext cx="1351652" cy="200055"/>
          </a:xfrm>
          <a:prstGeom prst="rect">
            <a:avLst/>
          </a:prstGeom>
          <a:noFill/>
        </p:spPr>
        <p:txBody>
          <a:bodyPr wrap="none" rtlCol="0">
            <a:spAutoFit/>
          </a:bodyPr>
          <a:lstStyle/>
          <a:p>
            <a:pPr algn="r"/>
            <a:r>
              <a:rPr lang="en-US" altLang="ko-KR" sz="700" b="1" dirty="0">
                <a:latin typeface="Arial" pitchFamily="34" charset="0"/>
                <a:cs typeface="Arial" pitchFamily="34" charset="0"/>
              </a:rPr>
              <a:t>K143C/L185C/A225C/T302C</a:t>
            </a:r>
          </a:p>
        </p:txBody>
      </p:sp>
      <p:sp>
        <p:nvSpPr>
          <p:cNvPr id="32" name="TextBox 31"/>
          <p:cNvSpPr txBox="1"/>
          <p:nvPr/>
        </p:nvSpPr>
        <p:spPr>
          <a:xfrm>
            <a:off x="4549326" y="5007322"/>
            <a:ext cx="324128" cy="200055"/>
          </a:xfrm>
          <a:prstGeom prst="rect">
            <a:avLst/>
          </a:prstGeom>
          <a:noFill/>
        </p:spPr>
        <p:txBody>
          <a:bodyPr wrap="none" rtlCol="0">
            <a:spAutoFit/>
          </a:bodyPr>
          <a:lstStyle/>
          <a:p>
            <a:pPr algn="r"/>
            <a:r>
              <a:rPr lang="en-US" altLang="ko-KR" sz="700" b="1" dirty="0" smtClean="0">
                <a:latin typeface="Arial" pitchFamily="34" charset="0"/>
                <a:cs typeface="Arial" pitchFamily="34" charset="0"/>
              </a:rPr>
              <a:t>WT</a:t>
            </a:r>
            <a:endParaRPr lang="ko-KR" altLang="en-US" sz="700" b="1" dirty="0">
              <a:latin typeface="Arial" pitchFamily="34" charset="0"/>
              <a:cs typeface="Arial" pitchFamily="34" charset="0"/>
            </a:endParaRPr>
          </a:p>
        </p:txBody>
      </p:sp>
      <p:sp>
        <p:nvSpPr>
          <p:cNvPr id="8" name="TextBox 7"/>
          <p:cNvSpPr txBox="1"/>
          <p:nvPr/>
        </p:nvSpPr>
        <p:spPr>
          <a:xfrm>
            <a:off x="1837033" y="611560"/>
            <a:ext cx="332142" cy="338554"/>
          </a:xfrm>
          <a:prstGeom prst="rect">
            <a:avLst/>
          </a:prstGeom>
          <a:noFill/>
        </p:spPr>
        <p:txBody>
          <a:bodyPr wrap="none" rtlCol="0">
            <a:spAutoFit/>
          </a:bodyPr>
          <a:lstStyle/>
          <a:p>
            <a:r>
              <a:rPr lang="en-US" altLang="ko-KR" sz="1600" b="1" dirty="0" smtClean="0">
                <a:latin typeface="Arial" panose="020B0604020202020204" pitchFamily="34" charset="0"/>
                <a:cs typeface="Arial" panose="020B0604020202020204" pitchFamily="34" charset="0"/>
              </a:rPr>
              <a:t>A</a:t>
            </a:r>
            <a:endParaRPr lang="ko-KR" altLang="en-US" sz="1600" b="1" dirty="0">
              <a:latin typeface="Arial" panose="020B0604020202020204" pitchFamily="34" charset="0"/>
              <a:cs typeface="Arial" panose="020B0604020202020204" pitchFamily="34" charset="0"/>
            </a:endParaRPr>
          </a:p>
        </p:txBody>
      </p:sp>
      <p:sp>
        <p:nvSpPr>
          <p:cNvPr id="26" name="TextBox 25"/>
          <p:cNvSpPr txBox="1"/>
          <p:nvPr/>
        </p:nvSpPr>
        <p:spPr>
          <a:xfrm>
            <a:off x="1841742" y="3847112"/>
            <a:ext cx="332142" cy="338554"/>
          </a:xfrm>
          <a:prstGeom prst="rect">
            <a:avLst/>
          </a:prstGeom>
          <a:noFill/>
        </p:spPr>
        <p:txBody>
          <a:bodyPr wrap="none" rtlCol="0">
            <a:spAutoFit/>
          </a:bodyPr>
          <a:lstStyle/>
          <a:p>
            <a:r>
              <a:rPr lang="en-US" altLang="ko-KR" sz="1600" b="1" dirty="0" smtClean="0">
                <a:latin typeface="Arial" panose="020B0604020202020204" pitchFamily="34" charset="0"/>
                <a:cs typeface="Arial" panose="020B0604020202020204" pitchFamily="34" charset="0"/>
              </a:rPr>
              <a:t>B</a:t>
            </a:r>
            <a:endParaRPr lang="ko-KR" altLang="en-US"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20332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43313</TotalTime>
  <Words>121</Words>
  <Application>Microsoft Office PowerPoint</Application>
  <PresentationFormat>화면 슬라이드 쇼(4:3)</PresentationFormat>
  <Paragraphs>20</Paragraphs>
  <Slides>1</Slides>
  <Notes>0</Notes>
  <HiddenSlides>0</HiddenSlides>
  <MMClips>0</MMClips>
  <ScaleCrop>false</ScaleCrop>
  <HeadingPairs>
    <vt:vector size="8" baseType="variant">
      <vt:variant>
        <vt:lpstr>사용한 글꼴</vt:lpstr>
      </vt:variant>
      <vt:variant>
        <vt:i4>4</vt:i4>
      </vt:variant>
      <vt:variant>
        <vt:lpstr>테마</vt:lpstr>
      </vt:variant>
      <vt:variant>
        <vt:i4>1</vt:i4>
      </vt:variant>
      <vt:variant>
        <vt:lpstr>포함된 OLE 서버</vt:lpstr>
      </vt:variant>
      <vt:variant>
        <vt:i4>1</vt:i4>
      </vt:variant>
      <vt:variant>
        <vt:lpstr>슬라이드 제목</vt:lpstr>
      </vt:variant>
      <vt:variant>
        <vt:i4>1</vt:i4>
      </vt:variant>
    </vt:vector>
  </HeadingPairs>
  <TitlesOfParts>
    <vt:vector size="7" baseType="lpstr">
      <vt:lpstr>맑은 고딕</vt:lpstr>
      <vt:lpstr>Arial</vt:lpstr>
      <vt:lpstr>Symbol</vt:lpstr>
      <vt:lpstr>Times New Roman</vt:lpstr>
      <vt:lpstr>Office 테마</vt:lpstr>
      <vt:lpstr>SPW 13.0 Graph</vt:lpstr>
      <vt:lpstr>PowerPoint 프레젠테이션</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USER</dc:creator>
  <cp:lastModifiedBy>SGHY</cp:lastModifiedBy>
  <cp:revision>446</cp:revision>
  <cp:lastPrinted>2016-01-23T05:51:27Z</cp:lastPrinted>
  <dcterms:created xsi:type="dcterms:W3CDTF">2015-12-21T06:27:49Z</dcterms:created>
  <dcterms:modified xsi:type="dcterms:W3CDTF">2016-12-06T11:23:17Z</dcterms:modified>
</cp:coreProperties>
</file>