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76" r:id="rId3"/>
    <p:sldId id="278" r:id="rId4"/>
    <p:sldId id="258" r:id="rId5"/>
    <p:sldId id="282" r:id="rId6"/>
    <p:sldId id="265" r:id="rId7"/>
    <p:sldId id="266" r:id="rId8"/>
    <p:sldId id="263" r:id="rId9"/>
    <p:sldId id="283" r:id="rId10"/>
    <p:sldId id="261" r:id="rId11"/>
    <p:sldId id="257" r:id="rId12"/>
    <p:sldId id="259" r:id="rId13"/>
    <p:sldId id="272" r:id="rId14"/>
    <p:sldId id="269" r:id="rId15"/>
    <p:sldId id="270" r:id="rId16"/>
    <p:sldId id="256" r:id="rId17"/>
    <p:sldId id="280" r:id="rId18"/>
    <p:sldId id="281" r:id="rId19"/>
    <p:sldId id="273" r:id="rId20"/>
    <p:sldId id="264" r:id="rId21"/>
    <p:sldId id="274" r:id="rId22"/>
    <p:sldId id="275" r:id="rId23"/>
    <p:sldId id="268" r:id="rId24"/>
    <p:sldId id="271" r:id="rId25"/>
    <p:sldId id="279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605-547C-9E48-BFAC-B499067D379A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6C46E-8366-3F4B-A878-EC723E3F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1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2E02-BBF6-7241-BD41-AF20CDFC2FE2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E506-CEAD-8243-9C74-FD6AD27C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9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1B07-FBCD-7049-B611-A4D64563F7B3}" type="datetimeFigureOut">
              <a:rPr lang="en-US" smtClean="0"/>
              <a:t>08/04/2015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CF15-905D-5443-9314-19977D4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57250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cat              CACATGATAAATTGCCCTGTCAACAGAATTCATTCAGGGACCAATTAATTCCACAGAAAT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bushbaby</a:t>
            </a:r>
            <a:r>
              <a:rPr lang="en-US" sz="1200" dirty="0" smtClean="0">
                <a:latin typeface="Courier New"/>
                <a:cs typeface="Courier New"/>
              </a:rPr>
              <a:t>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orangutan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bat    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dog    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CACATGATAAATTGCCTTGTCAACAGAATTCATTCAGGGACCAATTAATTCCACAGAAAT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platypus         CACATGATAAATTGCCCTGTCAACAGAATCCATTCAGGGACCAATTAATTCCACAGAAAT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chicken          CACATGATAAATTGCCCTGTCAACAGAATTCATTCAGGGACCAATTAATTCCACAGAAAT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CACATGATAAATTGCTCTGTCAACGGTATTCATTCAGGGACCAATTAATTCCGCAGAAAT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medaka</a:t>
            </a:r>
            <a:r>
              <a:rPr lang="en-US" sz="1200" dirty="0" smtClean="0">
                <a:latin typeface="Courier New"/>
                <a:cs typeface="Courier New"/>
              </a:rPr>
              <a:t>           CACATGATGAATTGCCCTGTCAACAGAATTCATTCAGGGACCAATTAATTCAGCAGAAAT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fugu</a:t>
            </a:r>
            <a:r>
              <a:rPr lang="en-US" sz="1200" dirty="0" smtClean="0">
                <a:latin typeface="Courier New"/>
                <a:cs typeface="Courier New"/>
              </a:rPr>
              <a:t>             CACATGATGAATTGCCCTGTCAACAGAATTCATTCAGGGACCAATTAATTCAGCAGAAAT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tetraodon</a:t>
            </a:r>
            <a:r>
              <a:rPr lang="en-US" sz="1200" dirty="0" smtClean="0">
                <a:latin typeface="Courier New"/>
                <a:cs typeface="Courier New"/>
              </a:rPr>
              <a:t>        CACATGATGAATTGCCCTGTCAACAGAATTCATTCAGGGACCAATTAATTCAGCAGAAAT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CACATGATGAATTGCCCTGTCAACAGAATTCATTCAGGGACCAATTAATTCAGCAGAAAT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CACATGATGAATTGCCCTGTCAACAGAATTCATTCAGGGACCAATTAATTCAGCAGAAAT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shark            CACATGATGAATTGCCCTGTCAACGGTATTCATTCAGGGACCAATTAATTCCGCAGAAAT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******** ******  ******* * ** *********************  *******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96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PAX2.99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2500" y="872066"/>
            <a:ext cx="558800" cy="415498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894745"/>
            <a:ext cx="952500" cy="4132303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82800" y="40005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2362200" y="254000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92500" y="25400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572506" cy="4708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dog              TCAATTACAGAGTAATAAAGGGACATTCATCATTCAATTAGGCACCTGTCATGGTTTCAC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bushbaby</a:t>
            </a:r>
            <a:r>
              <a:rPr lang="en-US" sz="1200" dirty="0" smtClean="0">
                <a:latin typeface="Courier New"/>
                <a:cs typeface="Courier New"/>
              </a:rPr>
              <a:t>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rabbit 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elephant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horse  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orangutan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chicken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squirrel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armadillo        TCAATTACAGTGTAATAAAGGGACATTCATCATTCAATTAGGCACCTGTCATGGTTTCAC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TCAATTACAGAGTAATAAAGGGACATTCATCATTCAATTAGGCACCTGTCATGGTTTCAC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shark            TCAATTACAGAGTAATAAAGGGACATTCATCATTCAATTAGGCACCTGTCA-GGCTTCAC 59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TCAATTACAGAGTAATAAAGGGACATTCATCATTCAATTAGGCACCTGTCAGTATTTCTC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cat              TCAATTACAAAGAAATAAAGGGACATTCATCATTCAATTAGGCACCTGTCA--------- 51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TCAATTACAAAGAAATAAAGGGACATTCATCATTCAATTAGGCACCTGTCAGGGCT-CAC 59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fugu</a:t>
            </a:r>
            <a:r>
              <a:rPr lang="en-US" sz="1200" dirty="0" smtClean="0">
                <a:latin typeface="Courier New"/>
                <a:cs typeface="Courier New"/>
              </a:rPr>
              <a:t>             TCAATTAGAGCATAATAAAGGGACATTCATCATTCAATTAGGCATCTGTCACCGCGCCAC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tetraodon</a:t>
            </a:r>
            <a:r>
              <a:rPr lang="en-US" sz="1200" dirty="0" smtClean="0">
                <a:latin typeface="Courier New"/>
                <a:cs typeface="Courier New"/>
              </a:rPr>
              <a:t>        TCAATTAGAGCGCAATAAAGGGACATTCATCATTCAATTAGGCATCTGTCACCACGCCAC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medaka</a:t>
            </a:r>
            <a:r>
              <a:rPr lang="en-US" sz="1200" dirty="0" smtClean="0">
                <a:latin typeface="Courier New"/>
                <a:cs typeface="Courier New"/>
              </a:rPr>
              <a:t>           TCAATTAGGGCGTAATGAAGGAACATTCATCATTCAATTAGGCATCTGTCACTGAGACAC 60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TCAATTACAGCGTGATAAAGGAACATTCATCATTCAATTAGGCATCTGTCACGAATCCAC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*******       ** **** ********************** ****** 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228084"/>
            <a:ext cx="13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MEIS1.1731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9500" y="894746"/>
            <a:ext cx="558800" cy="470898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0500" y="894746"/>
            <a:ext cx="952500" cy="46863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2800" y="41275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6159500" y="26670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000500" y="266700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572506" cy="4708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chicken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elephant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squirrel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horse  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dog    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armadillo        -CCCCCATTCATCATACCCCTTTAGAAATATAAACC-AACTGTCAGCTCTAACCTAACAA 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bushbaby</a:t>
            </a:r>
            <a:r>
              <a:rPr lang="en-US" sz="1200" dirty="0" smtClean="0">
                <a:latin typeface="Courier New"/>
                <a:cs typeface="Courier New"/>
              </a:rPr>
              <a:t>         -CCCCCATTCATCATACCCCTTTAGAAATATATCTCTAAGTGTCAGCTCTAACCTAACAA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cat    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rabbit  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platypus         -CCCCCATTCATCATACCCCTTTAGAAATATAAA-CAAACTGTCAGCTCTAACCTAACAA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-CCCCCATTCATCATACCCCTTTAGAAATATAAA-CAAACTGTCAGCTGTAACCTAACAA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-CCCCCATTCATCATACCCCTTTAGAAATATAAA-CAAACTGTCAGCTGTAACCTAACAA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orangutan        -CCCCCATTCATCATACCCCTTTAGAAATATAAA-CAAACTGTCAGCTGTAACCTAACAA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-CCCCCATTCATCATACCCCTTTAGAAATATAAA-CAAACTGTCAGCTGTAACCTAACAA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-CCGCCATTCATCATACCACTGTAAGAATATAAA-CAAACTGTCAGCTCTAACCTAACAA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shark            -CCCCCATTCATCATACTCCTTAAGAAATATAAA-CAAACTGTCAGGTCTAACGTAACAA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fugu</a:t>
            </a:r>
            <a:r>
              <a:rPr lang="en-US" sz="1200" dirty="0" smtClean="0">
                <a:latin typeface="Courier New"/>
                <a:cs typeface="Courier New"/>
              </a:rPr>
              <a:t>             TGC-CCATCCATCATACCCCTCAGGAAACACAAA-CAAACTGTCAGCTCTAGCGTAACAA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tetraodon</a:t>
            </a:r>
            <a:r>
              <a:rPr lang="en-US" sz="1200" dirty="0" smtClean="0">
                <a:latin typeface="Courier New"/>
                <a:cs typeface="Courier New"/>
              </a:rPr>
              <a:t>        CGC-CCATCCATCATAGCCCTCAGGAAACACAAA-CAAACTGTCAGCTCTAGCGTAACAA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-GCACCATCCATCATGCTCCTCAAGAAACATAAA-CAAACTGTCAGCTCTAGCGTAACAA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-GCCCCATCCATCATACTCCTCAAGAAACATAAA-CAAACTGTCAGCTCTAGCGTAACAA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 * **** ******    **     ** * *   * ** ****** * ** * ******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189984"/>
            <a:ext cx="120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PAX9.2099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0700" y="872066"/>
            <a:ext cx="558800" cy="470898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0300" y="894746"/>
            <a:ext cx="952500" cy="46863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082800" y="37465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600700" y="22860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400300" y="228600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295462" cy="3970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armadillo        GCATCCAGTGACAAAGATTACTGTCATCCTGGCTCATCAGTTAATTCATCATTGGCAATG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bushbaby</a:t>
            </a:r>
            <a:r>
              <a:rPr lang="en-US" sz="1200" dirty="0" smtClean="0">
                <a:latin typeface="Courier New"/>
                <a:cs typeface="Courier New"/>
              </a:rPr>
              <a:t>         GCATCCAGTGACAAAGATTACTGTCATCCTGGCTCATCAGTTAATTCATCATTGGCAATG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dog  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horse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squirrel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cat  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bat  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GCATCCAGTGACAAAGATTACTGTCATCCTGGCTCATCAGTTAATTCATCATTGGCAATG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GCATCCAGTGACAAAGATTACTGTCATCCTGGCTCATCAGTTAATTCATCATTGGCAATG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elephant         GCAACCAGTGACAAAGATTACTGTCATCCTGGCTCATCAGTTAATTCATCATTGGCAATG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GCATCCAGTGACAAAGATTACTGTCATCCGGACTTATCACTTAATTTATCACCGGCAATG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shark            GCATCCAGTGACAAAGATTACTGTCACCCGGGCTCATCAGTTAATTCATCATTGGCAATG 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fugu</a:t>
            </a:r>
            <a:r>
              <a:rPr lang="en-US" sz="1200" dirty="0" smtClean="0">
                <a:latin typeface="Courier New"/>
                <a:cs typeface="Courier New"/>
              </a:rPr>
              <a:t>             GCATCTAGTGACAAAGATTACTGTCAGCCACCTTCGCCAGTTAATACATCATTGCCACTG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GCATCTAGTGACAAAGATTACTGTCAGCCACCTTCGCCAGTTAATACATCATTGCCACTG 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GCATCTAGTGACAAAGATTACTGTCACCCTCCTCCTAGAGTTAATTCATCATTGGAAATG 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*** * ******************** **         * *****  ****  *  * **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1376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BCL11A.2554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0800" y="867832"/>
            <a:ext cx="558800" cy="397031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8500" y="867832"/>
            <a:ext cx="952500" cy="3947637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82800" y="36195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860800" y="21590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778500" y="215900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7548" y="876600"/>
            <a:ext cx="6187286" cy="4339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cat             ATGATTAATAGCCATTTGTGAAGTGATTAATTAGTCATTTTGACAA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ATGATTAATAGCCATTTGTGAAGTGATTAATTAGTCATTTTGACAA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ATGATTAATAGCCATTTGTGAAGTGATTAATTAGTCATTTTGACAA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ATGATTAATAGTCATTTGTGAAGTGATAAATTAGTCATTTTGACAA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ATGATTAATAGCCACTTGTGAAGTGATTAATTAGTCATTTTGACAA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ATGATTAATAGCCGTTTGTGAAGTGATTAATTAGTCATTTTGACAA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ATGATTAATAGCCGTTTGTGAAGCAATTAATTAGTCATTTTGACAA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ATGATTAATAGCCATTTGTGGAGTGATTAATTGGTCATT-TGACAA 45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ATGATTAATAGCCATTTGTGGAGTGATTAATTGGTCATT-TGACAA 45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ATGATTAATAGCCATTTGTGGAGTGATTAATTGGTCATT-TGACAA 45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ATGATTAATAGCCATTTGTGGAGTGATTAATTGGTCATT-TGACAA 45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ATGATTAATAGCCATTGCTGGAATGATTAATTAGTGATTCTGACAA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ATGATGAATAGCCATTTGTAGAGTGATTAATTAGTCATTTTGACAA 46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ATGATGGATAGCCATTTGTAGAGTGATTAATTAGTCATTTTGACAA 46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ATGATTAATAGCCATTTGTGGAGTGATTAATTAGTCATTTTGACAT 46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ATGATTAATAGCCATTTGTGAAGAGATTAATTAGCCATTTTGATAG 46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ATGATTAATTGCCATTTGCAAAATGATTAATTAGGCATTTTGACAG 46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ATGATTAATAGCGGTTTGTGAAGTGATGAATTAGCCGGCGTGACAG 46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ATGATTAATAGCTGAGTCTGAAACTATTAATTAGTCATGCTGACAT 46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ATGATTAATAGCTCCTGCTTCGGTGATTAATTAGTGTTTGTGACAG 46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ATGATTAATAGCCCCTGCTGAGGTGATTAATTAGTGTTTGTGACAG 46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ATGATTAATAGTAGCTGGCAACGTGATTAATTAGTGTTTGTGACAG 46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*****  ** *              ** **** *      *** 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39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NKX6.1.4281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9050" y="876600"/>
            <a:ext cx="952500" cy="433964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8645" y="876600"/>
            <a:ext cx="558800" cy="433964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74614" y="359944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2456979" y="216434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036574" y="216434"/>
            <a:ext cx="558800" cy="28701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748" y="872066"/>
            <a:ext cx="7572506" cy="489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frog             CTATATATCACTGACCCACCCT---------TCC-CTCTTGACAGAATGACATGTGTCAT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TCATACATCACTCGCCCTCCCAGTTGCAGTGTCAGCCCCTGACAGAATGACATGTGTCAT 60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TCATACATCACTGACCCACCCT---------TCC-CTCCTGACAGAATGACATATGTCAT 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TCGTACATCACTGACCCACCCT---------TCC-CTCCTGACAGAATGACATATGTCAT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TCGTCCATCACTGACCCACCCT---------TCC-CTCCTGACAGAGTGACATATGTCAT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TCATACATCACTGACCCACCCT---------TGC-CTCCTGACAGAATGACATATGTCAT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TCATACATCACTGACCCACCCT---------TCC-CTCCTGACAGAATGACATATGTCAT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TCATACATCACTGACCCACCCT---------TTC-CCCCTGACAGAATGACATATGTCAT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TCATACATCACTGACCCACCCT---------TTC-CCCCTGACAGAATGACATATGTCAT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CCATACATCACTGACCCACCCT---------CCC-CTCCTGACAGAATGGCATATGTCAT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CCATCCATCACGGACCCACCCT---------TCC-</a:t>
            </a:r>
            <a:r>
              <a:rPr lang="en-US" sz="1200" dirty="0" smtClean="0">
                <a:latin typeface="Courier New"/>
                <a:cs typeface="Courier New"/>
              </a:rPr>
              <a:t>CTCCTGACAGAATGACACGTGTCAT </a:t>
            </a:r>
            <a:r>
              <a:rPr lang="en-US" sz="1200" dirty="0">
                <a:latin typeface="Courier New"/>
                <a:cs typeface="Courier New"/>
              </a:rPr>
              <a:t>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TCATACATCATGGACCCACCCT---------TCC-CTCCTGACAGAATGACATGTGTCAT 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TCATTTATCACTGACCCACCCT---------TCG-CTCCTGACATTGTGACGCGTGTCAT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CCATACATCACAGACCCACCCT---------TCT-CTCCTGACACAATGACGTGTGTCAT 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CCATACATCACAGACCCACCCT---------TCT-CTCCTGACACAATGACGCGTGTCAT 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CCATCCATCACGCCGCCGCCCT---------TCT-CCTCTGACGCCGGGACGCCTGTCAT 50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</a:t>
            </a:r>
            <a:r>
              <a:rPr lang="en-US" sz="1200" dirty="0" smtClean="0">
                <a:latin typeface="Courier New"/>
                <a:cs typeface="Courier New"/>
              </a:rPr>
              <a:t> *  </a:t>
            </a:r>
            <a:r>
              <a:rPr lang="en-US" sz="1200" dirty="0">
                <a:latin typeface="Courier New"/>
                <a:cs typeface="Courier New"/>
              </a:rPr>
              <a:t>****     ** **</a:t>
            </a:r>
            <a:r>
              <a:rPr lang="en-US" sz="1200" dirty="0" smtClean="0">
                <a:latin typeface="Courier New"/>
                <a:cs typeface="Courier New"/>
              </a:rPr>
              <a:t>*              </a:t>
            </a:r>
            <a:r>
              <a:rPr lang="en-US" sz="1200" dirty="0">
                <a:latin typeface="Courier New"/>
                <a:cs typeface="Courier New"/>
              </a:rPr>
              <a:t>*   ***</a:t>
            </a:r>
            <a:r>
              <a:rPr lang="en-US" sz="1200" dirty="0" smtClean="0">
                <a:latin typeface="Courier New"/>
                <a:cs typeface="Courier New"/>
              </a:rPr>
              <a:t>*     * *   </a:t>
            </a:r>
            <a:r>
              <a:rPr lang="en-US" sz="1200" dirty="0">
                <a:latin typeface="Courier New"/>
                <a:cs typeface="Courier New"/>
              </a:rPr>
              <a:t>******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47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TSHZ3.1.7693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145" y="872067"/>
            <a:ext cx="952500" cy="4893646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62545" y="872066"/>
            <a:ext cx="558800" cy="486975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2800" y="339092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6862545" y="190501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011145" y="190501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748" y="872066"/>
            <a:ext cx="7572506" cy="4339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cow              CTTAGGGTGCCATTTATCATTTTGAATATTATTTAGACT-TGCCG-TGTAAACCTGTAAC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CTTAGGGTGCCATTTATCACTTTGAATATTATTTAGACT-TGCCG-TGTAAACCTCTGAG 58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CTTAGGGTGCCATTTATCATTTTGAATATTATTTAGACT-TGCCG-TGTAAACCTGTAAC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CTTAGGGTGCCATTTATCATTTTGAATATTATTTAGACT-TGCCG-TGTAAACCTGTAAC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----GGGTGCCATTTATCATTTTGAATATTATTTAGACT-TGCCG-TGTAAACCTGTAAC 54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----GGGTGCCATTTATCATTTTGAATATTATTTAGACT-TGCCG-AGTAAACCTGTAAC 54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----GGGTGCCATTTATCATTTTGAATATTATTTAGACT-TGCCG-AGTAAACCTGTAAC 54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CTTAGGGCGCCATTTATCATTTTGAATATTATTTAGACT-TGCCG-TGTAAACCTGTAAC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----GGGGGCCATTTATCATTTTGAATATTATTTAGACT-TGCCG-TGTAAACCTGTAAC 54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CTTCGGGTACCATTTATCATTTTGAATATTATTTAGACT-TGCCG-TGTAAACCTGTAAC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CTTCGGGTACCATTTATCATTTTGAATATTATTTAGACT-TGCCG-TGTAAACCTGTAAC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CTTCGGGTACCATTTATCATTTTGAATATTATTTAGACT-TGCCG-TGTAAACCTGTAAC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CTTCGGGTACCATTTATCATTTTGAATATTATTTAGACT-TGCCG-TGTAAACCTGTAAC 58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CTTAGGGTACCATTTATCATTTGGAATATTATTTAGACT-TGCCG-TGTAAACCTGTAAC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---------CCATTTATCATTTTGAATATTATTTAGACT-TGCCG-TGCAGACCTGTAAC 49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------GTGCCATTTATCATTTTGAATATTATTTAGACT-TGCCG-TGTAAAGCTGTAAC 52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CTTATGGTGCCATTTATCATTTTGAATATTATTTAGACT-TGCCG-TGTAAAGCTGTAAC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CTTATGGTGCCATTTATCATTTTGAATATTATTTAGACT-TGCAG-TGTAGAGCTGTAAC 58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-----GGTGCCATTTGTCATTGCTAATATTATTTAGAGT-TATTG-TTAAAAGCTGTAAC 53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CTGGCCCTGCCATTCATCACTGCTC-TATTATTTAGACTGGATCGCTACAGAGCCGTAAC 59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CTGGCCCTGCCATTCATCACTGCTA-TATTATTTAGACTGGATTGCTACAGAGCTGTAAC 59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--GGCCCCCCCATTCATCACTGCTA-TTTTATTTAGACTGCATGGCTACAGAGCTGTAAC 57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       *****  *** *     * ********* *     *    * * *  * 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47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TSHZ3.1.7694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0" y="872066"/>
            <a:ext cx="952500" cy="433964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62545" y="872066"/>
            <a:ext cx="558800" cy="433964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2800" y="360445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6862545" y="214395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825750" y="214395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5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295462" cy="489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horse            CACCGGACAATAAATCAAACTGTCAGTTCCCAGGTCAAAGGTTACCCATG-AAAAGTTAT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bushbaby</a:t>
            </a:r>
            <a:r>
              <a:rPr lang="en-US" sz="1200" dirty="0" smtClean="0">
                <a:latin typeface="Courier New"/>
                <a:cs typeface="Courier New"/>
              </a:rPr>
              <a:t>         CACCGGACAATAAATCAAACTGTCAGTTCCCAGGTCAAAGGTTACCCATG-AAAAGTTAT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squirrel         CACCGGACAATAAATCAAACTGTCAGTTCCCAGGTCAAAGGTTACCCATG-AAAAGTTAT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CACTGGACAATAAATCAAACTGTCAGTTCTCAGATCAAAGTTTACCCATG-AAAAGTTAT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CACCGGACAATAAATCAAACTGTCAGTTCTCAGATCAAAGGTTACCCATG-AAAAGTTAT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CACCGGACAATAAATCAAACTGTCAGTTCTCAGGTCAAAGGTTACCCATG-AAAAGTTAT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orangutan        CACCGGACAATAAATCAAACTGTCAGTTCTCAGGTCAAAGGTTACCCATG-AAAAGTTAT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dog              CACCGGACAATAAATCAAACTGTCAGTTCGCAGGTCAAAGGTGACCCATG-AAAAGTTAT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elephant         CACCGGACAATAAATCAAACTGTCAGGACCCAGGTCAAGGGTCACCCATG-AAAAGTTAT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armadillo        CACCGGACAATAAATCAAACTGTCAGGACCCAGGTCAAAGGTTACCCATG-AAAAGTTAT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CACCGGACAATAAATCAAACTGTCAGTCCCTAGGTCAGAGGTCACCCATG-AGAAGTTAT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CACCGGACAATAAATCAAACTGTCAGTCCCTAGGTCAAAGGTTACCCATG-AAAAGTTAT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CACCGGACAATAAATCAAACTGTCAGCTCCCAGGTCAAAGGTGACCCATG-AAAAGTTAT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bat              CACCGGACAATAAATCAAACTGTCAGCTGCCGGGTCAGAGGTCGCCCGCG-AGGAGTGAC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platypus         CACTGGACAATAAATCAAACTGTCAGGATCCAGGTCAAAGGTTATGCATG-AAAAGTTAT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chicken          CACTGGACAATAAATCAAACTGTCAGGACCCGGGTCAAAGGTTATGCATG-AAAAGTTAT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CACTGGACAATCAATCAGACTGTCAGGGTCCAGGTCAAAGGGCATACATG-GAAAGTTAT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CAGAGGACAATAAATTAAACTGTCAAAGGCAGAGTCAGAGGTTATTCATG-GAAAGTTAT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shark            CACTGGACAATTAATCAAGTTGTCAGCATCGAGGTCGGAGGTCCTGAAAC-AAAAGTCAG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rabbit           AACAGGGTAATTAATCAAGCTGTCAAAGAGAAGGTCAAAGGTTA----------------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medaka</a:t>
            </a:r>
            <a:r>
              <a:rPr lang="en-US" sz="1200" dirty="0" smtClean="0">
                <a:latin typeface="Courier New"/>
                <a:cs typeface="Courier New"/>
              </a:rPr>
              <a:t>           CATTCTTCAATTAATCAAGCTGTCAGCTTCTAGGTGAGGGGTTGTGCATGGCAGAGACAG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CATTCTTCAATTAATCAACCTGTCAGCTTCTAGGTGAGAGGTCGTGCATGGAAGAGACAG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fugu</a:t>
            </a:r>
            <a:r>
              <a:rPr lang="en-US" sz="1200" dirty="0" smtClean="0">
                <a:latin typeface="Courier New"/>
                <a:cs typeface="Courier New"/>
              </a:rPr>
              <a:t>             CATTCTTCAATTAATCAAGCTGTCAGCGTCTAGGTGAGAGGTCATTCAAGGAAGAGACAG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tetraodon</a:t>
            </a:r>
            <a:r>
              <a:rPr lang="en-US" sz="1200" dirty="0" smtClean="0">
                <a:latin typeface="Courier New"/>
                <a:cs typeface="Courier New"/>
              </a:rPr>
              <a:t>        CATTCTTCAATTAATCAAGCTGTCAGCGTCTAGGTGAGAGGTCATTCAAGGAAGAGACAG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CATTCTGCAATTAATCAAGCTGTCAGGTCCGGGGTCACAGGTCAGCCTCGCAGGAGCCAA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*      *** *** *   *****         *    * 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186483"/>
            <a:ext cx="132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NR2F2.8470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1900" y="872066"/>
            <a:ext cx="558800" cy="4893646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6200" y="884766"/>
            <a:ext cx="952500" cy="4880946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82800" y="371149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771900" y="225099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616200" y="225099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2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664854" cy="5447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fugu             CATGAAATGACAGGAATCATTGGCATACATTTCAAACAGCCTTGCGCTATCCTATTAAAG 178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CATGAAATGACAGGAATCATTGGCATACATTTCAAACAGCCTTGCGCTATCCTATTAAAG 178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CATGAAATGACAGGAATCATTGGCATACATTTCAAACAGCCTCGCGATATCCTATTAAAG 178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CATGAAATGACAGGAATCATTGGCATACATTTCAAACAGCCTTGCGCTACCCTATTAAAG 178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CATGAAATGACAGGAATCATTGGCATACATTTCAAATAGCTCT-CTCAATCCTATTAAAG 175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CATGAAATGACAGGAATCATTGGCATACATTTCAAATAGCTCT-CTCAATCCTATTAAAG 176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platypus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CATGAAATGACAGGAATCATTGGCATACATTTCAAATAGCTCT-CTCAATCCCATTAAAG 176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CATGAAATGACAGGCATCATTGGCATACATTTCAAATAGCTCT-CTCAATCCTATTAAAG 176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CATGAAATGACAGGAATCATTGGCATACATTTCAAATAGCTCT-CTCAATCCTATTAAAG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CATGAAATGACAGGAATCATTGGCATACATTTCAAATAGCTCT-CTCGATCCTATTAAAG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CATGAAATGACAGGAATCATTGGCATACATTTCAAATAGCTCT-TTCAATCCTATTAAAG 175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CATGAAATGACAGGAATCATTGGCATACATTTCAAAGAGCTCT-CTCAATCCTATTAGAG 176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CATGAAATGACAGGAATCATTGGCATACATTTCAAAGAGCTCT-CTCAATCCCATTAAAG 177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CATGAAATGACAGGAATCATTGGCATACATTTCAAATAGCTTT-AGCGATCCTATTAAAG 177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CACGAAATGACAGGAATCATTGGCATACATTTCAAACAGCTTG-CACGATCCCATTAAAG 175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** *********** ********************* ***        * ** **** **</a:t>
            </a:r>
          </a:p>
          <a:p>
            <a:endParaRPr lang="en-US" sz="1200" dirty="0" smtClean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  <a:p>
            <a:endParaRPr lang="en-US" sz="1200" dirty="0" smtClean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53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BNC2.8642 (1)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0" y="599513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72546" y="853747"/>
            <a:ext cx="558800" cy="4683454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672546" y="5851620"/>
            <a:ext cx="558800" cy="28701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3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664854" cy="4708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fugu             </a:t>
            </a:r>
            <a:r>
              <a:rPr lang="en-US" sz="1200" dirty="0">
                <a:latin typeface="Courier New"/>
                <a:cs typeface="Courier New"/>
              </a:rPr>
              <a:t>TGCC-ACA-TCCCCACTTTAAAACAGACAAGAAGGAATCCG--CTTTGATAGATAGAGAC 234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TGCCTACA-TCCCCACTTTAAAACAGACAAGAACGAATCCG--CTTTGATAGATAGAGAC 235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TGCC-ACA-TCCCCACTTTAAAACAGACAAGAAGGAATCCG--CTTTGATAGATGGAGAC 234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TGCC-ACA-TCCCC-CTTTAAAACAGACAAGAAGGAGTCTG--CTTTGATAGATAGAGAC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TATT-GCA-GTCCTGCTTTAAAATAGACAAGTATGAAACAA--CTTTGATAGATAGAGAC 231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TATT-GCA-GTCCTGCTTTAAAATAGACAAGTATGAAACAA--CTTTGATAGATAGAGAC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TATT-GCA-GTCCTGCTTTAAAATAGACAAGTATGAAACAA--CTTTGATAGATAGAGAC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TATT-GCA-GTCCTGCTTTAAAATAGACAAGTATGAAACAA--CTTTGATAGATAGAGAC 232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TATT-GCA-GTCCTGCTTTAAAATAGACAAGTATGAAACAA--CTTTGATAGATAGAGAC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platypus         TATT-GCA-GTCCTGCTTTAAAATAGACAAGTATGAAACAA--CTTTGATAGATAGAGAC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TATT-GCA-GTCCTGCTTTAAAATAGACAAGTATGAAACAA--CTTTGATAGATAGAGAC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CATT-GCA-GTCCTGCTTTAAAATAGACAAGTATGAAACAA--CTTTGATAGATAGAGAC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CATT-GCA-GTCCTGCTTTAAAATAGACAAGTATGAAACAA--CTTTGATAGATAGAGAC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CATT-GCA-GTCCTGCTTTAAAATAGACAAGTATGAAACAA--CTTTGATAGATAGAGAC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CATT-GCA-GTCCTGCTTTAAAACAGACAAGTATGAAACAA--CTTTGATAGATAGAGAC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TATT-GCA-GTCTTGCTTTAAAACAGACAAGGGTGAGACAA--CGTTGATAGATAGAGAC 232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TATT-GCA-GTCTTGCTTTAAAATAGACAAGGAGGAAACAA--CGTTGATAGATAGAGAC 232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TATT-GCA-GTTCTGCTTTAAAATAGACAAGTATGAAACAA--CTTTGATAGATAGAGAC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TATT-GCA-GCCCTGCTTTAAAATAGACAAGTATGAAACAA--CTTTGATAGATAGAGAC 233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TATT-GCG-GCCCTGCTTTAAAATAGACAAGTATGAAACAA--CTTTGATAGATAGAGAC 231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TATT-GCA-GCCTTGCTCTAAAATAGACAAGTATGAAACAA--CTTTGATAGATAGAGAC 232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TATT-GCA-GCCCTACTTTAAAATAGACAAGTATGAAGCAA--GTTTGATGGAGAAAGGC 233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TGCT-GCA--TCCCACCTTAAAACTGACATGTATGAAAAAAAACTTTGATAGATAGAGAC 234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TGCC-ACATACTCCACTTCAAAATAGACAAGAAAAAATCCA--CTTTGATAGATAGAGAC 232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    *        *   ****  **** *    *         ***** **   ** 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53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BNC2.8642 (2)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16356" y="927145"/>
            <a:ext cx="952500" cy="4653901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32000" y="6064376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216356" y="5920866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3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9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48" y="872066"/>
            <a:ext cx="7664854" cy="9325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human   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TAGTGATGGATATAAACCTACAAAGAACCTAAACTGAACCTTTTAACAGTCCATGAGCAA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TAGTGATGGATATAAACCTATAAAGAACCTAAACTGAACCTTTTAACAATCCGTGAGCAA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TAGTGATGGATATAAACCTATAAAGATCCTAAACTGGAGCTTTTAACAATCCATGAGCAA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TAGTGATGGATATAAACCTATAAAGATCCTAAACTGGAGCTTTTAACAATCCACGAGCAA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TAGTGATGGATATAAACCTATAAAGAACCTAAACTGAACCTTTTAACAATCCATGAGCAA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TAGTGATGGATATAAAC-TATAAAGAACCTAAACTGAACCTTTTAACAATCCAGGAGCAA 59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AAGTGATGGCTATAAACCTATAAAGTACCTAAACTGAACCTTTTAACAATCCATGAGCAA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TAGTGATGGATATAAACCTATAAAGTACCTAAACCGAACCTTTTAACAATCCATGAGCAA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CGATGATGGATGTAAACCTATAAAGTATCTAAACTGGACCTTTTAACAAACCACGAGCAA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CGATGATGGATGTAAACCTATAAAGTATCTAAACTGGACCTTTTAACAAACCACGAGCAA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CCATGATGGATGTAAACCTATAAAGTATCTAAACTGGTCCTTTTAACAAACCATGAGCAA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CCATGATGGATGTAAACCTATAAAGTATCTAAACTGGTCCTTTTAACAAACCATGAGCAA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CGATGATGGATGTAAACCTATAAAGTATCTAAACTGGACCTTTTAACAAACCATGAGCAA 60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 ****** * ***** ** ****   ****** *   *********  **  *****</a:t>
            </a:r>
            <a:r>
              <a:rPr lang="en-US" sz="1200" dirty="0" smtClean="0">
                <a:latin typeface="Courier New"/>
                <a:cs typeface="Courier New"/>
              </a:rPr>
              <a:t>*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endParaRPr lang="en-US" sz="1200" dirty="0" smtClean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  <a:p>
            <a:endParaRPr lang="en-US" sz="1200" dirty="0" smtClean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human            TACTATCATTTCTTTAATAGAACCTGCTGACGGTGCCGCGCGCAGACACCATTTGTCAT- 119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TACTATCATTTCTTTAATAGAACCTGCTGACGGTGCCACGCACAGACACCATTTGTCAT- 119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TACTATCATTTCTTTAATAGAACCTGCTGACCGTGCCTCGCGCAGACACCATTTGTCAT- 119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TGCCATCATTTCTTTAATAGAACCTGCTGACCGCGCCTTGCACGGACACCATTTGTCAT- 119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TACTATCATTTCTTTAATAGAACCTGCTGACCGCGCCTCGTGCAGACACCATTTGTCAT- 119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TACTATCATTTCTTTAATAGAACCTGCTGACCGTGCCGTGCACAGGCACCATTTGTCAT- 119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TACTATCATTTCTTTAATAGAACCTGCTGACCGTGCGGTGTGCAGACACCATTTGTCAT- 119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CACTATCATTTCTTTAATAGAACCTGCTGACCGTGCCTTGCACAGACACCATTTGTCAC- 119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TACTATCATTTCTTTAATAGAACCTGCTGACCGTGCCTCGCACAGATGCTATTTGTCAT- 119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TACTATCATTTCTTTAATAGAACCTGCTGACCGTGCCTTGCACAGCCGCCATTTGTCAT- 119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TACTATCATTTCTTTAATAGAACCTGCTGACCGTGCCTTGCACAGACACTATTTGTCAT- 119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TGCTATCATTTCTTTAATAGAACCTGCTGACCGTGCCTTGCACAGACACTATTTGTCAT- 119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TACTATCATTTCTTTAATAGAACCTGCTGACCGTGTCTTGCACAGACATCATTTGTCAT- 119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TACTATCATTTCTTTAATGGAACCCGCTGACCGTGCCCCGCGCAGACGCCATCTGTCAT- 118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TCCTATCATTTCTTTAATAGAACTCGCTGACCAGGCCTTTCTCCAATGCCGTTTGTCAT- 119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TACTATCATTTCTTTAATAGAACTCACTGGCCGTGCCTTTCTCAGATGCCATTTGTCAT- 119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CACTATCATTTCTCTAATAGAACCTGCTGACCGTGTCATTCCCTCCTGCCATTTGTCATT 120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CACTATCATTTCTCTAATAGAACCTGCTGACCGTGTCATTCCCTCCTGCCATTTGTCATT 120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CACTATCATTTCTCTAATAGAACCTGCTGACCGTGTCATTCCCCGCTGCCATTCGTCATC 120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CACTATCATTTCTCTAATAGAACCTGCTGACCGTGTCATTCCCCGCTGCCATTCGTCATC 120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TACTATCATTTCTTTAATAGAACCTGCTGACCGTGTCATTCCGTTCTGCCATTTGTCAT- 119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* ********* **** ****   *** *   *                *  ****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6019799"/>
            <a:ext cx="558800" cy="411818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872066"/>
            <a:ext cx="952500" cy="4131734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8748" y="138668"/>
            <a:ext cx="12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HMX2.9713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38350" y="5398772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82800" y="10781187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6781800" y="10635137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86000" y="5245100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572506" cy="4708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chimp            GTAATCCTGTAATTCCTCATTGGTGTAAAGAGAGAAAACAGAACTGTTTGTGATGAATGT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GTAATCCTGTAATTCCTCATTGGTGTAAAGAGAGAAAACAGAACTGTTTGTGATGAATGT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GTAATCCTGTAATTCCTCATTGGTGTAAAGAGAGAAAACAGAACTGTTTGTGATGAATGT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GTAATCCTGTAATTCCTCATTGGTGTAAAGAGAGAAAACAGAACTGTTTGTGATGAATGT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GTAATCCTGTAATTCCTCATTGGTGTAAAGAGAGAAAACAGAACCGTTTGTGATGAATGT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GTAACCCTGTAATTCCTCATTGGGGTAA-GAGAGGAAACAGAACTGTTTGTGATGAATGT 59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GTAATCCTGTAATTCCTCATTGGTGTAAAGAGAGAAAACAGAACTGTTTGTGATAAATGT 60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GTAATCCTGTAATTCCTCATTGGTGTAAAGAGAGAAAACAGAACTGTTTGTGATGAATGT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GTAATCCTGTAATTCCTCACTGGTGTAAAGAGAGAAAACAGGACTGTCCTTGATGAATGT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GTAATCCTGTAATTCCTCACTGGTGTACAGAGAGAAAACAGAACTGTTTGTGATGAATGT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GTAATCCTGCAATTCCTCATTGGCGTAAAGAGAGAAAACAGAGCTGTTTGTGATGAATGC 60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GTAATCCTGCAATCCCTCATTGGGGTAAAGAGAGAAAACAGAACTGTTTGTGATGAATGT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GTAATCCTGTAATTCCTCATTGGTGTAAAGAGAGAAAACAGAAGTGTTTGTGATGAATGT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GCAATCCTGTAATTCCTCATTGGTGCAAAGAGAGAAAACAGAACTGTTTGTGATGAATGT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GTAATCCTGTAATTCCTCATTGGTGTAAAGAGAGAAAACAGAACTGTTTGTGATGAATGT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GTAATCCTGTAATTCCTCATTGGTGTAAAGAGAGAAAACAGAACTGTTTGTGATGAATGT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GTAATCTTGTAATTTCTCATTGGTGTAAAAAGAGAAAACAGAACTGTTTGTGATGAATGT 60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GGAATCTTGTAATTTCTCATTGGTGTAAAGAGAGAAAACAGATCTGTTTGTGATGAATGC 60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ATAATCTTGTAATTTCTCATTGGTGTAAAGTGGGAAAACAGAATTGTTGGTGATGAATGT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GGAATGCTGTAATTTTTCACTTATGTTAAGCTTG----------TGTTTGTGATGAATGT 50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GGAATCCTGTAATTTTTCACTTATGTTAAGCTTG----------TGTTTGTGATGAATGT 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GGAATCCTGTAATTTTTCACTTATGTTAAGCTTG----------TGTTTGTGATGAATGT 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GGAATCCTGTAATTTTTCACTTATGTTAAGCTTG----------TGTTTGTGATGAATGT 50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CTAATCCTGTAATTTTTCATCTATGTTTGGATT-----------TGCTTGTGATGAATGT 49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**   ** ***   ***     *                    *    **** ****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45018"/>
            <a:ext cx="123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FOXD3.327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5400" y="872067"/>
            <a:ext cx="558800" cy="470897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78600" y="872067"/>
            <a:ext cx="952500" cy="470898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373381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6565900" y="227331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52700" y="22225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1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664854" cy="4708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squirrel         AATAGTGTAATCTATCAG-CGCCGTCAATCACAATGATTGATTACAGGCTGTCATAGAGA 117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bushbaby</a:t>
            </a:r>
            <a:r>
              <a:rPr lang="en-US" sz="1200" dirty="0" smtClean="0">
                <a:latin typeface="Courier New"/>
                <a:cs typeface="Courier New"/>
              </a:rPr>
              <a:t>         AATAGTGTAATCTATCAG-CGCCGTCAATCACAATGATTGATTACAGGCTGTCATAGAGA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elephant         AATAGTGTAATCTATCAG-CGCCGTCAATCACAATGATTGATTACAGGCTGTCATAGAGA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AATAGTGTAATCTATCAG-CGCCGTCAATCACAATGATTGATTACAGGCTGTCATAGAGA 119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AATAGTGTAATCTATCAG-CGCCGTCAATCACAATGATTGATTACAGGCTGTCATAGAGA 119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AATAGTGTAATCTATCAG-CGCCGTCAATCACAATGATTGATTACAGGCTGTCATAGAGA 119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cat              AATAGTGTAATCTATCAG-CGCCGTCAATCACAATGATTGATTACAGGCTGTCATAGAGA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dog              AATAGTGTAATCTATCAG-CGCCGTCAATCACAATGATTGATTACAGGCTGTCATAGAGA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horse            AATAGTGTAATCTATCAG-CGCCGTCAATCACAATGATTGATTACAGGCTGTCATAGAGA 119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orangutan        AATAGTGTAATCTATCAG-CGCCGTCAATCACAGTGATTGATTACAGGCTGTCATAGAGA 119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AATAGTGTAATCTATCAG-CGCCGTCAATCACAATGATTGATTACAGGCTGTCATAGAGA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rabbit           AATAGTGTAATCTATCAG-CGCCGTCAATCACAATGATTGATTACAGGCTGTCATAGAGA 115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AATAGTGTAATCTATCAG-CGCCGTCAATCACAATGATTGATTACACGCTGTCATAGAGA 119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AATAGTGTAATCTATCAG-CGCCGTCAATCACAATGATTGATTACACGCTGTCATAGAGA 115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bat              AATAGTGTAATCTATCAG-CGCCGTCAATCACAATGATTGATTACAGGCTGTCATAGAGA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armadillo        AATAGTGTAATCTATCAG-CGCTGTCAATCACAATGATTGATTACAGGCTGTCATAGAGA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AATAGTGTAATCTATCAG-CGCTGTCAATCACAATGATTGATTACAGGCTGTCATAGAGA 117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chicken          AATAGTGTAATCTATCAG-CACTGTCAATCAAGATGATTGATTACAGGCTGTCATAGAGA 113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AATAGTATGATTTATCAG-GGCTGCCAATCTGAGTGATTGATTATTGCCTGCCAGACAGA 81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AATAGTGTAATCTATCAG-CTCTGTCAATCAGGATGATTGATTACGGCCTGTCAGAGAGG 103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medaka</a:t>
            </a:r>
            <a:r>
              <a:rPr lang="en-US" sz="1200" dirty="0" smtClean="0">
                <a:latin typeface="Courier New"/>
                <a:cs typeface="Courier New"/>
              </a:rPr>
              <a:t>           AATAGTGTAATCTATCAG-TCCTGTCAATCAGGATGATTGATTATGGGCTGTCAGGGAGG 80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AATAGTGTAATCTATCAGGCCCTGTCAATCAGGATGATTGATTATGGGCTGTCGGGGAGG 113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fugu</a:t>
            </a:r>
            <a:r>
              <a:rPr lang="en-US" sz="1200" dirty="0" smtClean="0">
                <a:latin typeface="Courier New"/>
                <a:cs typeface="Courier New"/>
              </a:rPr>
              <a:t>             AATAGTGTAATCTATCAG-TGGTGCCAATCAGGATGATTGATTATGGGCTGTCGGGGAGG 119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tetraodon</a:t>
            </a:r>
            <a:r>
              <a:rPr lang="en-US" sz="1200" dirty="0" smtClean="0">
                <a:latin typeface="Courier New"/>
                <a:cs typeface="Courier New"/>
              </a:rPr>
              <a:t>        AATAGTGTAATCTATCAG-TGGTGCCAATCAGGATGATTGATTATGGGCTGTCGGGGAGG 119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****** * ** ******     * *****    **********    *** *    ** 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175052"/>
            <a:ext cx="154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ZNF503.10102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3500" y="894745"/>
            <a:ext cx="558800" cy="468630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894745"/>
            <a:ext cx="952500" cy="4686301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49700" y="872066"/>
            <a:ext cx="558800" cy="468630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2800" y="359718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124450" y="218749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49700" y="218749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413500" y="225099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7548" y="876600"/>
            <a:ext cx="7664854" cy="4524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TATTGTGTGTCCTTCAGCTTGTTACACTGACACAAGCACTCCATAAATCATCATACCTA- 119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TATTGTGTGTCCTTCAGCTTGTTATACTGACACAAGCACTCCATAAATCATCATACCTA- 119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TATTGTGTGTCCTTCAGCTTGTTATACTGACACAAGCACTCCATAAATCATCATACCTA- 119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TATTGTGTGTCCTTCAGCTTGTTATACTGACACCAGCACTCCATAAATCATCATACCTA- 119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TATTGTGTGTCCTTCAGCTTGTTAGAGTGACAGTGCAACTCCATAAATCATAATACCTGT 116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TATTGTGTGTCCTTCAGCTTGTTAAACTGACACGGCCACTCCATAAATCATAATACCTGT 101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------------TTCAGCTTGTTAGAGTGACACCAGCACTCCATAAATCATAATACCTGT 48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TATTGTGTGTCCTTCAGCTTGTTAGAGTGACACCGGCACTCCATAAATCATAATACCTGT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TATGGTGTGTCCTTCAGCTTGTTAGAGTGACACCAGCACTCCATAAATCATAATACCTGT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TATTGTGTGTCCTTCAGCTTGTTAGAATGGCACCGGCACTCCATAAATCATAATACCTGT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TATTGTGTGTCCTTCAGCTTGTTAGAGTGGCACCGGCACTCCATAAATCATAATACCTGT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TATTGTGTGTCCTTCAGCTTGTTAGAGTGACACCAGCACTCCATAAATCATAATACCTGT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TATTGTGTGTCCTTCAGCTTGTTAGAGTGACACCAGCACTCCATAAATCATAATACCTGT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TATTGTGTGTCCTTCAGCTTGTTAGAGTGACACCAGCACTCCATAAATCATAATACCTGT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TATTGTGTGTCCTTCAGCTTGTTAGAGTGACACCAGCACTCCATAAATCATAATACCTGT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TATTGTGTGTCCTTCAGCTTGTTAGAGTGACACCAGCACTCCATAAATCATAATACCTGT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TATTGTGTGTCCTTCAGCTTGTTAGAGTGACACCAGCACTCCATAAATCATAATACCTGT 120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TATTGTGTGTCCTTCAGCTTGTTAGAGTGACACCAGCACTCCATAAATCATAATACCTGT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TATTGTGTGTCCTTCAGCTTGTTAGAGTGACACCAGCACTCCATAAATCATAATACCTGT 120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TATTGTGTGTCCTTCAGCTTGTTAGAGTGACACCAGCACTCCATAAATCATAATACCTGC 120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TATTGTGTGTCCTTCAGCTTGTTAGAGTGACACTAGCACTCCATAAATCATAATACCTGT 116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TATTGTGTGTCCTTCAGCTTGTTAGAGTGACACCAGCACTCCATAAATCATAATACCTGT 120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TATTGTGTGTCCTTCAGCCTGTTATACTGACACAAGCTCTCCATAAATCATCATATAAGC 87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          ****** ***** * ** **      ************* ***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83026"/>
            <a:ext cx="138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HOXD.10479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7310" y="876600"/>
            <a:ext cx="952500" cy="4524314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46345" y="876600"/>
            <a:ext cx="558800" cy="4524314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40824" y="303768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4104369" y="160258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6085334" y="160258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3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66485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GCTGGCTCTCAGCACCCTGCTGA-TGATGGATGCATTCTTGACACAGTCTT-GGTGTTTA 143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GCTGACTCGGAGCAGCCTGCCAG-TGATGGATGCATTCTTGACACAGTCTG-GGTGATTA 160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GCTGACTCCCAGAAGCGTGGCAG-TGATGGATGCATTCTTGACACAGTCTT-GGTGTTTA 151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GCTGACTCCCAGAAGCATGGCAG-TGATGGATGCATTCTTGACACAGTCTC-GGTGTTTA 146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GCTGACTATAAGAACCCATTCTG-TGATGGATGCATTCTTGACACAGTTTC-AGTGTTTG 145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GCTGACTATAAGTACCCATCTCG-TGATGGATGCATTCTTGACACAGTTTC-AGTGTTTG 139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GCTGACTATAAGTACCCATCCAGGTGATGGATGCATTCTTGACACAGTTTCCAGTGTTTG 143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GCTGACTATAAGTACCCAGCCAG-TGATGGATGCCTTCTTGACACAGTTTC-AGTGTTTG 141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GCTGACTATAAGTACCCATCTAG-TGATGGATGCATTCTTGACACAGTTTC-AGTGTTTG 141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GCTGACTATAAGTACCCATCCAG-TGATGGATGCATTCTTGACACAGTTTC-AGTGTTTG 145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GCTGACTATAAGTACCCATCCAG-TGATGGATGCATTCTTGACACAGTTTC-AGTGTTTG 141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GCTGACTATAA-TACCCATCTAG-TGATGGATGCATTCTTGACACAGTTTC-AGTGTTTG 140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GCTGACTATAAGTACCCATCTAG-TGATGGATGCATTCTTGACACAGTTTC-AGTGTTTG 141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GCTGACTCTAAGTACCCATCCAG-TGATGGATGCATTCTTGACACAGTTTC-AGTGTTTG 141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GCTGACTATAAGTACCCATCTAG-TGATGGATGCATTCTTGACACAGTTTC-AGTGTTTG 74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GCTGACTGTAAGTACCCATCTAG-TGATGGATGCATTCTTGACACAGTTTC-AGTGTTTG 141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GCTGACTCTAAGCACCCATCTAG-TGATGGATGCCTTCTTGACACAGTTTC-AGTGTTTG 141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GCTGACTATAAGTACCCACGCAA-TGATGGATGCATTCTTGACACAGTTTC-AGTGTTTG 141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GCTGACTATAAGTACCCGTCTAG-TGATAGATGCATTCTTGACACAGTTTC-AGTGTTTG 139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GCTGACTATATGTGCCTGTCTAG-TGATGAATGCATTCTTGACACAACTTC-AGTGTTTG 141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GCTGACTGTGTGCAGGCCTCTGG-TGATGGATGCTGGCTTGACACAGCCTC-AGTGTTTG 169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**** **                 ****  ****   *********   *   *** **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38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HOXD.10482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8000" y="872066"/>
            <a:ext cx="558800" cy="4154983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3700" y="872066"/>
            <a:ext cx="952500" cy="4154983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082800" y="34925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4203700" y="203200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588000" y="208281"/>
            <a:ext cx="558800" cy="28701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748" y="872066"/>
            <a:ext cx="7664854" cy="4524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dog              GGGTCACAGAAACATTAAGGCTT-TTGTCACTGTGATTAATAGCTCTTA-AGATCATCTT 58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GGGTCACAGAAACATTAAGGCTT-TTGTCACTGTGATTAATAGCTCTTA-AGATCATCTT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GGGTCATGGCAACATTAAGGCTT-TTGTCACTGTGATTAATAGCTCTTT-AGATCATCTT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GGGTCACAGCAACATTAAGGCTT-TTGTCACTGTGATTAATAGCTCTTT-AGATCATCTT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GGGTCACAGCAACATTAAGGTTT-TTGTCACTGTGATTAATAGTTCCTT-AGATCATCTT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GGGTCACCAAAACATTAAGGCTT-TTGTCACTGTGATTAATAGTGCTTT-AGATCATCCC 58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GGGTCACACCTCTATTAGGGGCT-TTGTCACCGTGATTAATAGCTCTTT-CTATCATCTT 58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GGGTCACACCTCCATTAAGGGCT-TTGTCACAGTGATTAATAGCCCCTT-CTATCATCTT 58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GGATGACACCTCCATTAAGTGCT-TTGTCACAGTGATGAATCGTTTTTTTCTATCATCTT 59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GGGTCACCTCTCCATTAGGGCGTGTTGTCATTGTGATTAATGGCTGGCT-CTATCATCTT 59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** * *       **** *   * ******  ***** *** *         ******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73669"/>
            <a:ext cx="12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EVI1.10719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6445" y="890511"/>
            <a:ext cx="952500" cy="450586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8245" y="842734"/>
            <a:ext cx="558800" cy="452975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42895" y="358335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006540" y="212285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81040" y="209744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748" y="872066"/>
            <a:ext cx="7572506" cy="4339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macaque          GTTGTGACAGCACTTTTCATGATGATTTATGATTCCGTGTTTAACTTGATTACGCCAATG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GTTGTGACAGCACTTTTCATGATGATTTATGATTCCGTGTTTAACTTGATTACGCCAATG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GTTGTGACAGCACTTTTCATGATGATTTATGATTCCGTGTTTAACTTGATTACGCCAATG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GTTGTGACAGCACTTTTCATGATGATTTATGATTCCATGTTTAACTTGATTACGCCAATG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GTTGTGACAGCACTTTTCATGATGATTTATGATTCCGTGTTTAACTTGATTACGCCAATG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GTTGTGACAGCACTTTTCATGATGATTTATGATTCCGTGTTTAACTTGATTACGCCAATG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GTTGTGACAGCACTTTTCACGATGATTTATGATTCCGTGTTTAACTTGATTACTCCAGTG 60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GTTGTGACAGCACTTTTCATGATGATTTATGATTCCGTGTTTAACTTGATTACTCCAATG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GTTGTGACAGCACTTTTCATGATGATTTATGATTCCGTGTTTAACTTGATTACGCCAATG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GTTGTGACAGCACTTTTCATGATGATTTATGATTCCGTGTTTAACTTGATTACGCCAATG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GTTGTGACAGCACTTTTCATGATGATTTATGATTCTGTGTTTAACTTGATTACGCCAATG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GTTGTGACAGCCCTTTTCATGATGATTTATGATTCCGTGTTTAACTTGATTACGCCAATG 60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--TGTGACAGCCCTTTTCATGATGATTTATGATTCAGTGTTTAACTTGATTACGCCAATG 58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GTTGTGACAGCACTTTTCATGATGATTTATGATTCAGTGTTTAACTTGATTACTCCACTG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GTTGTGACAGCGCTATTCATGATGATTTATGATTCTGTGTTTAAGTTGATTACTCCACTG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GTTGTGACAGCGCTATTCATGATGATTTATGATTCTGTGTTTAAGTTGATTACTCCACTG 60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GTTGTGACAGCGCTATTCATGATGATTTATGATTCTGTGTTTAAGTTGATTACTCCACTG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GTTGTGACAGCGCTATTCATGATGATTTATGATTCTGTGTTTAAGTTGATTACTCCACTG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GTTGTGACAGCGCTTCTCATGATGATTTATGATTCTGTGTTTAACTTGATTACTCCACTG 60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---GTGACAGCACAATTCATGATGATTTATGATTCTGTGTATAACTTGATTACTCCACTG 57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---GTGACAGCAGTTTTTATGATGATTTATGGGTCTGTGTTTAACTTGATTACTCTGCTG 57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 ********     * * ***********  **  *** *** ******** *   **</a:t>
            </a:r>
          </a:p>
          <a:p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48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DACH1.11206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6850" y="876600"/>
            <a:ext cx="952500" cy="407801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92145" y="872066"/>
            <a:ext cx="558800" cy="4082553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42895" y="34925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4006850" y="203200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392145" y="220981"/>
            <a:ext cx="558800" cy="28701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748" y="872066"/>
            <a:ext cx="7572506" cy="3231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macaque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GTGAATAGCATTAGAAACACGCTATTGTCAGACGGAATAATTAATCAAAGAGAGAAAAGA 60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GTGAATAGCATTAGAAACCCGCTATTGTCAGACGGAATAATTAATCAAAGAGAGAAAAGA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GTGAAAAGCATTAGAAACACGCTATTGTCAGACGGAATAATTAATCAAAGGCAAGAAAGA 60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GTGAAAAGCATTACGAACGCGCCGTTGTCACGCTGAATAATTAATCAAAGGCGGGAAAGA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GTGAAAAGCATTACGAAGGCGCTGTTGTCACACCAAATAATTAATCAAAGACAGCAAAGA 60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***** *******  **  ***  ******  *  ***************     *****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59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TSHZ3.1.11226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8450" y="842734"/>
            <a:ext cx="952500" cy="326098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0945" y="872066"/>
            <a:ext cx="558800" cy="3231653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42895" y="34925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4181040" y="20320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5338545" y="203200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"/>
            <a:ext cx="9144000" cy="68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019870" cy="4339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frog             CAAGCCTCACATACATCACTTCAAATTAAATTTACATTAAGTTCAACTCCATCA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CAAGCCCTCCATACATCACTTCAAATTAAATTTACATTAAGTGCTACTCCATCA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--AGCCTTCCATACATCACTTCAAATTAAATTTACATTAAGTGCTACTCCATCA 52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CAAGCCTTCCATACATCACTTCAAATTAAATTTACATTAAGTGCTACTCCATCA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CAAGCCTTCCATACATCACTTCAAATTAAATTTACATTAAGTGCTACTCCATCA 54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CAAGCCTTCCATACATCACTTCAAATTAAATTTACATTAAGAGCTACTCCATCA 54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CAAGCCTTCCATACATCACTGCAAATTAAATTTACATTAAGTGCTACTCCATCA 54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CATTGCTGCCATACATCACTCCAAATTAAATTTACATTAGGCCCTCCTCTATCA 54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CATCGCTGCCATACATCACTCCAAATTAAATTTACATTATGCCCTCCTCTATCA 54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-----CTGCCATACATCACTCCAAATTAAATTTACATTAGGCCCTCCTCTATCA 49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-------</a:t>
            </a:r>
            <a:r>
              <a:rPr lang="en-US" sz="1200" dirty="0" smtClean="0">
                <a:latin typeface="Courier New"/>
                <a:cs typeface="Courier New"/>
              </a:rPr>
              <a:t>-CCATACATCACTCCAAATTAAATTTACATTAGGCCCTCCTCAATCA </a:t>
            </a:r>
            <a:r>
              <a:rPr lang="en-US" sz="1200" dirty="0">
                <a:latin typeface="Courier New"/>
                <a:cs typeface="Courier New"/>
              </a:rPr>
              <a:t>44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-----CTGCTGTACATCACTCCAAATTAAATTTACATTAGGCTCTCCTCCATCA 49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         ********* ****************** *  *  *** 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4100" y="872066"/>
            <a:ext cx="558800" cy="433964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1776" y="877332"/>
            <a:ext cx="952500" cy="4334383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082800" y="603250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>
            <a:off x="4864100" y="5891531"/>
            <a:ext cx="558800" cy="28701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8748" y="138668"/>
            <a:ext cx="123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FOXD3.365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731776" y="5886450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748" y="138668"/>
            <a:ext cx="151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FOXP1.886 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748" y="872066"/>
            <a:ext cx="7572506" cy="489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urier New"/>
                <a:cs typeface="Courier New"/>
              </a:rPr>
              <a:t>fugu</a:t>
            </a:r>
            <a:r>
              <a:rPr lang="en-US" sz="1200" dirty="0" smtClean="0">
                <a:latin typeface="Courier New"/>
                <a:cs typeface="Courier New"/>
              </a:rPr>
              <a:t>             TAATCAAAGTTGATTTATTGTTCATTAGTAGTGCATTAG--CCCTTTCAGGCAGGGGC-G 57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tetraodon</a:t>
            </a:r>
            <a:r>
              <a:rPr lang="en-US" sz="1200" dirty="0" smtClean="0">
                <a:latin typeface="Courier New"/>
                <a:cs typeface="Courier New"/>
              </a:rPr>
              <a:t>        TAATCAAAGTTGATTTATTGTTCATTAGTAGTGCATTAG--CCCTTTCAGGCAGGGGC-G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TAATCAAAGTTGATTTATTGTTCATTAGTAGTGCATTAG--CCCTTTCAGGCAGCGGC-G 57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medaka</a:t>
            </a:r>
            <a:r>
              <a:rPr lang="en-US" sz="1200" dirty="0" smtClean="0">
                <a:latin typeface="Courier New"/>
                <a:cs typeface="Courier New"/>
              </a:rPr>
              <a:t>           TAATCAAAGTTGATTTATTGTTCATTAGTAGTGCATTAG--CCCTTTCAGGCAGGAGC-G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rabbit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armadillo        TAATCAAAGTTGATTTATTGTTCATTAGTACTGCATTAG--CTCTTTCAGGCAA-GACAG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orangutan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TAATCAAAGTTGATTTATTGTTCATTAGTACTGCATTAG--CCCTTTCAGACAA-GACAG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horse 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elephant         TAATCAAAGTTGATTTATTGCTCATTAGTATTGCATTAG--CCCTTTCAGGCAA-GACAG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cat   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dog   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TAATCAACGTTGATTTATTGTTCATTAGTAGTGCATTAG--CCCTTTCAGGCAA-GACAG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platypus         TAATCAAAGTTGATTTATTGTTCATTAGTAGTGCATTAG--CCCTTTCAGGCAA-GACAG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TAATCAAAGTTGATTTATTGTTCATTAGTACTGCATTAG--CCCTTTCAGGCAA-GACAG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squirrel         TAATCAAAGTTGATTTATTGTTCATTAGTACTACATTAG--C-CTCTCAGGCAA-GACAG 56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bat              TAATCACAGTTGATTTATTGTTCATTAGGACTGCATTAG--CCCTTTCAGGCCG-GCCAC 57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TAATCAGAGTTGATTTATTGTTCATTAGCGATGCATTAG--GCCTCTCGGGCAAAGGCAG 58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shark            TAATCAAAGTTGATTTATTGTTCATTAGTAGTGCATTAG--CCCTTTCAGGAAA-GGCAG 57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TAATCAGACTTGATTTATTGTTCATTAGTAGTGCATTAGGGCCCGCTCTGGCTGGGGCCG 60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******   *********** *******   * ******    *  ** *       *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400" y="872066"/>
            <a:ext cx="952500" cy="4639734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38350" y="6019563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2946400" y="5876053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748" y="138668"/>
            <a:ext cx="151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FOXP1.886 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748" y="872066"/>
            <a:ext cx="7664854" cy="526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fugu             T----TATTTGTGCAGTGGCC-TGTCAAGGCGAGGGGCTGCCA-GCACCTGTCATTTCCA 111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tetraodon</a:t>
            </a:r>
            <a:r>
              <a:rPr lang="en-US" sz="1200" dirty="0" smtClean="0">
                <a:latin typeface="Courier New"/>
                <a:cs typeface="Courier New"/>
              </a:rPr>
              <a:t>        T----TATTTGTGCAGTGGCC-TGTCAAGGCGAGGGGCTGCCA-GCACCTGTCATTTCCA 111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stickleback      T----TATTTGTGCAGTGGCC-TGTCAAGGCGACGGGCTGCGA-GCACCTGTCATTTCTA 111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medaka</a:t>
            </a:r>
            <a:r>
              <a:rPr lang="en-US" sz="1200" dirty="0" smtClean="0">
                <a:latin typeface="Courier New"/>
                <a:cs typeface="Courier New"/>
              </a:rPr>
              <a:t>           T----TATTTGTGCAGTGGCC-TGTCAAAGCGTGGAGCTGCTA-TCACCTGTCATTTCTA 111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rabbit           C----TATTTGTGTAGTGGCC-TGTCAAG-AGGCAGACTGCAA-GCACCTGTCATTTCTA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armadillo        T----TATTTGTGTAGTGGCC-TGTCAAG-AGGGAGACTGCAA-GCACCTGTCATTTCTA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human            T----TATTTGTGTAGTTGCC-TGTCAAG-AGTGAGACTGCAA-GCACCTGTCATTTCTA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chimp            T----TATTTGTGTAGTTGCC-TGTCAAG-AGTGAGACTGCAA-GCACCTGTCATTTCTA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orangutan        T----TATTTGTGTAGTTGCC-TGTCAAG-AGTGAGACTGCAA-GCACCTGTCATTTCTA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rat              T----TATTTGTGTAGTAGCC--GTCAAG-AGTAAAACTGCAA-GCACCTGTCATTTTGA 109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mouse            T----TATTTGTGTAGTAGCC--GTCCAG-AGTGAAACTGCAA-GCACCTGTCATCTTGA 109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macaque          T----TATTTGTGTAGTGGCC-TGTCAAG-AGTGAGACTGCAA-GCACCTGTCATTTCTA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horse            T----TATTTGTGTAGTGGCC-TGTCAAG-AACGAGACTGCAA-GCACCTGTCATTTCGA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elephant         T----TATTTGTGTAGTGGCC-TGTCAAG-ATCGAGACTGCAA-GCACCTGTCATTTCTA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cat              T----TATTTGTGTAGTGGCC-TGTCAAG-AGCGAGACTGCAAAGCACCTGTCATTTCTA 111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dog              T----TATTTGTGTAGTGGCC-TGTCAAG-AGCAAGACTGCAA-GCACCTGTCATTTCTA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opossum          T----TATTTGTGTAGTGGCC-TGTCAAG-CAAGAGACTTCTA-GCACCTGTCATTTCTA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platypus         T----TATTTGTGTAGTGGTC-TGTCAAG-CAGCAGACTGTTA-GCACCTGTCATTTCTA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cow              T----TATTTGTGTAGTGGCC-TGTCAAG-AGCAAGACTACCA-GCACCTGTCATTTCTA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squirrel         T----TATTTGTGTAGTGGCCCTGTCAGG-AGCAAGACTGCAA-GCACCTGTCATTTCCA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bat              T----TATTTGTGTAGTGGCC-TGTCAAG-AGCCAGACTGCAA-GCACCTGTCATTTCTA 110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frog             T----TATTTGTGTAGCCGCC-TGTCAAA-GTGCAGAATACGA-GCACCTGTCA------ 105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shark            T----TATTTGTGCAGTGGCC-TGTCAACTACAGAGACTGCAA-GCACCTGTCATTTCTT 111</a:t>
            </a:r>
          </a:p>
          <a:p>
            <a:r>
              <a:rPr lang="en-US" sz="1200" dirty="0" err="1" smtClean="0">
                <a:latin typeface="Courier New"/>
                <a:cs typeface="Courier New"/>
              </a:rPr>
              <a:t>zfish</a:t>
            </a:r>
            <a:r>
              <a:rPr lang="en-US" sz="1200" dirty="0" smtClean="0">
                <a:latin typeface="Courier New"/>
                <a:cs typeface="Courier New"/>
              </a:rPr>
              <a:t>            AACCACATTTATGT-GTTGCCCTGACAGGCCGTGAGCCTGCCA-ACACCTGTCATTTC-- 116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     **** **  *  * *  * *            *   *  ********* 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872066"/>
            <a:ext cx="558800" cy="460586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82800" y="5819484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6400800" y="5672084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664854" cy="4524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AATGGCATTTTGATTGATTTTTTTTCCCCCTCT--TCCTAATGGTCGTTTTATA-----G 290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AATGGCATTTTGATTGATTTTTTTCTCCCCTCTCTTCCTAATGGTCGTTTTATA-----G 290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AATGGCATTTTGATTGATTTTT----CCCCTCT--TCCTAATGGTCCTTTTATA-----G 282</a:t>
            </a:r>
          </a:p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AATGGCATTTTGATTGATTTTTTT--CCCCTCT--TCCTAATGGTCGTTTTATA-----G 283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AATGGCATTTTGATTGATTTTTCT-----------GCCTAATGGTAGTTTTATACTGTAC 284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AATGGCATTTTGATTGATTTTTCT-----------GCCTAATGGTAGTTTTATACTGTAG 215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AATGGCATTTTGATTGATTTTTCT-----------GCCTAATGGTAGTTTTATACTGTAG 284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AATGGCATTTTGATTGATTTTTCT-----------GCCTAATGGTAGTTTTATACTGTAG 284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AATGGCATTTTGATTGATTTTTCC-----------TCCTAATGGTAGTTTTATA-----G 273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AATGGCATTTTGATTGATTTTTCA-----------GCCTAATGGTAGTTTTATA-----G 274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AATGGCATTTTGATTGATTTTTTCTCCT-------TCTTAATGGTACTTTTATA-----G 266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**********************              * *******  *******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61873"/>
            <a:ext cx="13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MEIS2.1088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3700" y="890511"/>
            <a:ext cx="952500" cy="450586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14345" y="866623"/>
            <a:ext cx="558800" cy="452975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2800" y="356986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2933700" y="210936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214345" y="208395"/>
            <a:ext cx="558800" cy="28701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748" y="872066"/>
            <a:ext cx="7664854" cy="4524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TGATGGATGAGGCTCTCCAATGCTGGCCGACAGCTCTGCAAATCTCTGCGGCTGCCTAAA 179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TGATGGATGAGGCTCTGCGACGCTGGCGGACAGCTCTGCAAATCTCTGCGGCTGCCTAAA 179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TGATGGATGAGGCTCTGCGACACCGGCCGACAGCTCTGCAAATCTCGGCGGCTGCCTAAA 179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tetraodon</a:t>
            </a:r>
            <a:r>
              <a:rPr lang="en-US" sz="1200" dirty="0">
                <a:latin typeface="Courier New"/>
                <a:cs typeface="Courier New"/>
              </a:rPr>
              <a:t>        TGATGGATGAGGCTCTGCAACGCCGGCCGACAGCTCTGCAAATCTCGGCGGCTGCCTAAA 179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TGATGAATGGGCCTTTCAAACACCCGGAGACAGCTCTGCAAATCTCCCCGGCTGC-TAAG 179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TGATGAATGGGCCTTTCAAACACCCGGAGACAGCTCTGCAAATCTCCCCGGCTGC-TAAA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TGATGAATGGGCCTTTCAAACACCCGGAGACAGCTCTGCAAATCTCCCTGGCTGC-TAAA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TGATGAATGGGCCTTTCAAACACCCGGAGACAGCTCTGCAAATCTCCCTGGCTGC-TAAA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TGATGAATGGGCCTTTCAAACACCCGGAGACAGCTCTGCAAATCTCCCTGGCTGC-TAAA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TGATGAATGGGCCTTTCAAACACCAGGAGACAGCTCTGCAAATCTCCCTGGCTGC-TAAA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TGATGAATGGGCCTTTCAAACACCAGGAGACAGCTCTGCAAATCTCCCTGGCTGC-TAAA 178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TGATGAATGGGCCTTTCAAATGCCAAGAGACAGCTCTGCAAATCTCTCTGGCTGC-TGAA 174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TGATGAATGGCTCATTCAAACGCCGGGAGACAGCTCTGCAAATCTCCCCGGCTTC-CACA 176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TGATGGATGAGGCTGTTAGATGCTAGAGGACAGATCCGCAAATCTCTGCCGCTGCACAGA 161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***** ***   *  *   *  *     ***** ** *********    *** 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38668"/>
            <a:ext cx="13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MEIS2.1091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3900" y="866623"/>
            <a:ext cx="952500" cy="450586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0345" y="842734"/>
            <a:ext cx="558800" cy="452975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2800" y="341632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993900" y="195582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4500345" y="193041"/>
            <a:ext cx="558800" cy="28701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96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8748" y="872066"/>
            <a:ext cx="7572506" cy="489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 New"/>
                <a:cs typeface="Courier New"/>
              </a:rPr>
              <a:t>medaka</a:t>
            </a:r>
            <a:r>
              <a:rPr lang="en-US" sz="1200" dirty="0">
                <a:latin typeface="Courier New"/>
                <a:cs typeface="Courier New"/>
              </a:rPr>
              <a:t>           CTGTCAGTGGGATGATAAATGACTCCATTT-CTGCCGGTGCTGCCTTCTGCCACTGGCGG 59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CTGTCAGGAGGATGATAAATGACTCCATTTTCTGCCTGTGCTGCCTTCTGCCACTGGCGG 60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CTGTCAGCCGGATGATAAATGACTCCATTTTCTGCCTGTGCTGCCTTCTGCCACCGGCAG 60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CTGTCA-TCTCATGATAAATGACTCCATTTTCTGCCTCTCTTGCCTTCTGCCACTC-CAG 58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CTGTCA-TCTCATGATAAATGACTCCATTTTCTGCCTTTCTTGCCTTCTGCCACTC-CAG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CTGTCA-TCTCATGATAAATGACTCCATTTTCTGCCTCTCTTGCCTTCTGCCACTC-CAG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CTGTCA-TCTCATGATAAATGACTCCATTTTCTGCCTCTCTTGCCTTCTGCCACTC-CGG 58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CTGTCA-TCTTATGATAAATGACTCCATTTTCTGCCTCCCTTGCCTTCTGCCACTC-CAG 58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CCGTCA-CTGGATGATAAATGACTCCATTTTCTGCCTTTCTTGCCTTCTGCCACTC-CAA 58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CTGTCGTCCGCATGATGAATG---------TGTGTGTGTGCTG-----TG---------- 36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* ***      ***** ****           **       **     **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94786"/>
            <a:ext cx="161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MEIS2.1102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9300" y="867832"/>
            <a:ext cx="558800" cy="470898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6100" y="890512"/>
            <a:ext cx="952500" cy="46863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2800" y="596900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019300" y="582295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086100" y="5822950"/>
            <a:ext cx="952500" cy="2870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748" y="872066"/>
            <a:ext cx="7664854" cy="489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urier New"/>
                <a:cs typeface="Courier New"/>
              </a:rPr>
              <a:t>medaka</a:t>
            </a:r>
            <a:r>
              <a:rPr lang="en-US" sz="1200" dirty="0" smtClean="0">
                <a:latin typeface="Courier New"/>
                <a:cs typeface="Courier New"/>
              </a:rPr>
              <a:t>           </a:t>
            </a:r>
            <a:r>
              <a:rPr lang="en-US" sz="1200" dirty="0">
                <a:latin typeface="Courier New"/>
                <a:cs typeface="Courier New"/>
              </a:rPr>
              <a:t>CA-GAGGCCATTTATCATCATCCGCTGTCA-GCC-GTGGAAAGCAGCAGTGACAGTGCGA 116</a:t>
            </a:r>
          </a:p>
          <a:p>
            <a:r>
              <a:rPr lang="en-US" sz="1200" dirty="0">
                <a:latin typeface="Courier New"/>
                <a:cs typeface="Courier New"/>
              </a:rPr>
              <a:t>stickleback      CA-GCGCCCATTTATCATCATCCGCTGTCA-GCC-GTGGCAAGCGGCAGTGACAGTGCGA 117</a:t>
            </a:r>
          </a:p>
          <a:p>
            <a:r>
              <a:rPr lang="en-US" sz="1200" dirty="0" err="1">
                <a:latin typeface="Courier New"/>
                <a:cs typeface="Courier New"/>
              </a:rPr>
              <a:t>fugu</a:t>
            </a:r>
            <a:r>
              <a:rPr lang="en-US" sz="1200" dirty="0">
                <a:latin typeface="Courier New"/>
                <a:cs typeface="Courier New"/>
              </a:rPr>
              <a:t>             CA-GTGGCCATTTATCATCATCCGCTGTCA-GCC-GTGGAAAGCGGCAGTGACAGTGCGA 117</a:t>
            </a:r>
          </a:p>
          <a:p>
            <a:r>
              <a:rPr lang="en-US" sz="1200" dirty="0">
                <a:latin typeface="Courier New"/>
                <a:cs typeface="Courier New"/>
              </a:rPr>
              <a:t>chimp            CA-ATGGTCATTTATCATCATCT-CTGTCA-GCA-ATGGAAAGCGGCACTGACAGTGCAA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orangutan        CA-ATGGTCATTTATCATCATCT-CTGTCA-GCA-ATGGAAAGCGGCACTGACAGTGCAA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macaque          CA-ATGGTCATTTATCATCATCT-CTGTCA-GCA-ATGGAAAGCGGCACTGACAGTGCAA 114</a:t>
            </a:r>
          </a:p>
          <a:p>
            <a:r>
              <a:rPr lang="en-US" sz="1200" dirty="0" err="1">
                <a:latin typeface="Courier New"/>
                <a:cs typeface="Courier New"/>
              </a:rPr>
              <a:t>bushbaby</a:t>
            </a:r>
            <a:r>
              <a:rPr lang="en-US" sz="1200" dirty="0">
                <a:latin typeface="Courier New"/>
                <a:cs typeface="Courier New"/>
              </a:rPr>
              <a:t>         CA-ATGGTCATTTATCATCATCT-CTGTCA-GCG-ATGGAAAGCGGCACTGACAGTGCAA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bat              CA-ATGGTCATTTATCATCATCT-CTGTCA-GCA-ATGGAAAGCGGCACTGACAGTGCAA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cat              CA-ATGGTCATTTATCATCATCT-CTGTCA-GCA-ATGGAAAGCGGCACTGACAGTGCAA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horse            CA-ATGGTCATTTATCATCATCT-CTGTCA-GCA-ATGGAAAGCGGCACTGACAGTGCAA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rat              CA-GTGGTCATTTATCATCATCT-CTGTCA-GCA-GTGGGAAGCAGCACTGACAGTGCAA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mouse            CA-GTGGTCATTTATCATCATCT-CTGTCA-GCA-GTGGGAAGCGGCACTGACAGTGCAA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cow              CA-ATGGTCATTTATCATCATCT-CTGTCA-GCA-ATGGAAAGCGGCACTGACAGTGCAA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rabbit           CA-TTGGTCATTTATCATCATCT-CTGTCA-GCA-ATGGAAAGCGGCACTGACAGTGCAA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armadillo        CA-GTGGTCATTTATCATCATCT-CTGTCA-GCA-ATGGAAAGCGGCACTGTCTGTGCAA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human            CA-ATGGTCATTTATCATCATCT-CTGTCA-GCA-ATGGAAAGCAGCACTGACAGTGCAA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squirrel         CA-ATGGTCATTTATCATCATCT-CTGTCA-GCA-ATGGAAAGCAGCACTGACAGTGCAA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dog              CA-ATGGTCATTTATCATCATCT-CTGTCA-GCA-ATGGAAAGCAGCACTGACAGTGCAA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elephant         CA-ATGGTCATTTATCATCATCT-CTGTCA-GCA-ATGGAAAGCAGTACTGACAGTGCAA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opossum          CA-ATGGTCATTTATCATCATCT-CTGTCA-GCA-ATGGAAAGCAGCCCTGACAGTGCAA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chicken          CA-ATGGTCATTTATCATCATCT-CTGTCA-GCA-ATGGAAAGCAGCACTGACAGTGCAA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shark            CA-ATGGTCATTTATCATCATCT-CTGTCA-ACG-ATGGAAAGCAGCACTGACAGTGCAA 114</a:t>
            </a:r>
          </a:p>
          <a:p>
            <a:r>
              <a:rPr lang="en-US" sz="1200" dirty="0">
                <a:latin typeface="Courier New"/>
                <a:cs typeface="Courier New"/>
              </a:rPr>
              <a:t>frog             GAGAGGGTCGTTTATCATAATCT-CTGTCA-GCG-AGGGAAAGTAGCCCTGACAGTGCAA 115</a:t>
            </a:r>
          </a:p>
          <a:p>
            <a:r>
              <a:rPr lang="en-US" sz="1200" dirty="0" err="1">
                <a:latin typeface="Courier New"/>
                <a:cs typeface="Courier New"/>
              </a:rPr>
              <a:t>zfish</a:t>
            </a:r>
            <a:r>
              <a:rPr lang="en-US" sz="1200" dirty="0">
                <a:latin typeface="Courier New"/>
                <a:cs typeface="Courier New"/>
              </a:rPr>
              <a:t>            ---ATGGTCATCCATCATCGTCTGCTGTCACACACATGAAACGCGGC---GACAGCGCCA 90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    *  * *  *****  **  ******  *    *  * *  *    * * * ** 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48" y="194786"/>
            <a:ext cx="161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MEIS2.1102 (2)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895578"/>
            <a:ext cx="952500" cy="4570336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16400" y="872898"/>
            <a:ext cx="558800" cy="4593016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82800" y="5906760"/>
            <a:ext cx="5473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4216400" y="5760710"/>
            <a:ext cx="558800" cy="292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667000" y="5760710"/>
            <a:ext cx="952500" cy="292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8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8156</TotalTime>
  <Words>4679</Words>
  <Application>Microsoft Macintosh PowerPoint</Application>
  <PresentationFormat>On-screen Show (4:3)</PresentationFormat>
  <Paragraphs>648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Nationl Institute for Medical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Grice</dc:creator>
  <cp:lastModifiedBy>Joseph Grice</cp:lastModifiedBy>
  <cp:revision>95</cp:revision>
  <dcterms:created xsi:type="dcterms:W3CDTF">2013-01-08T15:08:50Z</dcterms:created>
  <dcterms:modified xsi:type="dcterms:W3CDTF">2015-04-08T14:47:27Z</dcterms:modified>
</cp:coreProperties>
</file>