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26" r:id="rId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D228B9-7399-3632-F54D-3EDE355D4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6F379AD-7516-C9ED-5742-CBE94C753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5640C5-0F01-CC0B-3A76-F4E41A8D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9C38E5-D52A-677A-44B8-217E46754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870ECF-4943-0127-CC14-2E7DED4A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84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945A64-72CF-5C2F-7E77-02DA2023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BA5C9C1-61E6-EAE6-C8B8-537A8D310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6A19C4E-1AD0-91A7-3660-EA3876D4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E976CB-481F-D091-6DE9-482CA5663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0D67E5-F8D0-847E-E3F2-519A18AD4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77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535D0F0-8F5E-1AEE-5168-B9DA6F65A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C659C5A-E3AF-ABBF-5874-31CE33697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742547-BDBA-F962-BC11-C432ED8B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C7A99E-9212-7394-06D9-E5684DFEF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6C36C6-AB1B-2548-75FB-47763AB0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724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6A0690-87B9-2FFC-3F32-8F288E16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BCF14A-3608-EB7D-1E56-13DE75D9F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644506-EF8D-1B25-2BD2-5B986CCF9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6CB04C8-E2C7-66B1-6A5A-5031C935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6EBDA-5F08-FFFC-2091-9F8A1CAF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16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C88F7D-DD66-A123-7DA4-277F6A5D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911CB26-808E-C08E-C5F8-34D9B7A91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9E6D68-DACE-0611-1D5D-6CEF2BEC8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9179F2-FC1B-3384-FC7F-33A398350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A20482-F01F-7683-B990-8219907C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718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EA757-83DC-E657-5552-3430A8E2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7AABF1-7B96-E40C-D884-404B0B455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905F0F-B76E-AAF4-B58E-FA3C38D2D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B7D78A7-E37D-6C23-3961-8527DC7CA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B9F4DE2-BFCF-8054-09A6-ABAD89AE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F6F0B47-F82E-244B-60C5-54FD17EC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70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750497-FA57-2DBB-5001-EDED174E3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B34FE05-19C8-13E7-B8B7-FF3A7586C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A02AD9F-0BEF-EDFC-F5BA-74CC0283A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A55667F-5D96-FFDB-B309-97B151D29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BF273AE-4D29-4267-BD2C-F97BFCD5F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F3A23D5-3DDB-20F3-4E1E-5AFC6D39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645EDE6-033B-AA62-60EA-92493C146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97C4346-29A0-C288-AA54-746A9573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22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C18C5-48D3-10BF-E985-00994AC58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58AD263-2A9B-3F25-4FD6-B5F538830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D8877BF-1B70-36F0-B3E7-08B66EB6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7090650-DEEC-0D98-B0EF-C0995882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34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47CE29D-575F-E53E-6228-43D57225A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5D3B105-FF7F-1334-EADE-FA53C417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E268F7-379F-4E83-8B02-061552C9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59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8824F2-150B-F560-2C43-4858468F9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80FF9E-5B45-405C-F2A2-622A16CA2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045C75F-6B0B-557B-6A03-ED3F0113D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F1241A1-7DB8-3A87-3589-2EC9591DB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C417F84-E944-2500-1746-31BAB4A2A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1CF892-D16D-DCA2-C2E7-BE91F0401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882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DB4BE-4CD3-C840-F28D-00CED52F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222C99E-931D-A1A9-BEE2-D2F1324CD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BBD2805-8AC6-FDB3-7594-B6F3C080B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7ED39FE-466E-D758-C4B5-7229DB88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861886C-CA58-7699-AA4A-0DDDA089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B7BA29-F513-78C2-21AE-76018036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9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F0A34B0-EB90-80B8-9DB8-A41558F3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0AA1761-D7C6-B8AB-C884-CB85239B4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70C947-15BF-2227-0BAF-98E86EE84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BFF7D-65B1-48CD-B059-BC49183BF04D}" type="datetimeFigureOut">
              <a:rPr lang="zh-TW" altLang="en-US" smtClean="0"/>
              <a:t>2024/2/13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97E001-7EE1-D46A-917D-3C4980EB6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4C6D47-B2B1-3982-46F3-CE72C5658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43300-F9B6-4197-8604-A2ECCC11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725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CB95A9F1-A25A-B60B-195B-CD75121E0D6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1" y="4101307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id="{A55A3A74-9BDF-CBEC-20B7-B06F8667E5D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1" y="1221582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>
            <a:extLst>
              <a:ext uri="{FF2B5EF4-FFF2-40B4-BE49-F238E27FC236}">
                <a16:creationId xmlns:a16="http://schemas.microsoft.com/office/drawing/2014/main" id="{E2898E3E-58C4-E24D-32C3-2D5E355586C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1" y="2661446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>
            <a:extLst>
              <a:ext uri="{FF2B5EF4-FFF2-40B4-BE49-F238E27FC236}">
                <a16:creationId xmlns:a16="http://schemas.microsoft.com/office/drawing/2014/main" id="{ED621F1F-FC51-7867-71F4-71BDD3CEBA3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661446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>
            <a:extLst>
              <a:ext uri="{FF2B5EF4-FFF2-40B4-BE49-F238E27FC236}">
                <a16:creationId xmlns:a16="http://schemas.microsoft.com/office/drawing/2014/main" id="{06A725CB-A887-E6AF-B11B-89F0E3CC97C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4090196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>
            <a:extLst>
              <a:ext uri="{FF2B5EF4-FFF2-40B4-BE49-F238E27FC236}">
                <a16:creationId xmlns:a16="http://schemas.microsoft.com/office/drawing/2014/main" id="{C36BD331-1CA6-AB69-34D3-8E4879E2669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4" y="4088607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>
            <a:extLst>
              <a:ext uri="{FF2B5EF4-FFF2-40B4-BE49-F238E27FC236}">
                <a16:creationId xmlns:a16="http://schemas.microsoft.com/office/drawing/2014/main" id="{F32B9D55-7661-1EBC-C0F0-B371B1C4603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4" y="1223171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>
            <a:extLst>
              <a:ext uri="{FF2B5EF4-FFF2-40B4-BE49-F238E27FC236}">
                <a16:creationId xmlns:a16="http://schemas.microsoft.com/office/drawing/2014/main" id="{66871736-5660-DB20-981A-02072758350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4" y="2661446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3">
            <a:extLst>
              <a:ext uri="{FF2B5EF4-FFF2-40B4-BE49-F238E27FC236}">
                <a16:creationId xmlns:a16="http://schemas.microsoft.com/office/drawing/2014/main" id="{91A7220E-3B69-FB63-C8B8-76D39C56783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1223171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4">
            <a:extLst>
              <a:ext uri="{FF2B5EF4-FFF2-40B4-BE49-F238E27FC236}">
                <a16:creationId xmlns:a16="http://schemas.microsoft.com/office/drawing/2014/main" id="{87149B3A-992F-9B0B-AFB6-0E91D628792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2661446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5">
            <a:extLst>
              <a:ext uri="{FF2B5EF4-FFF2-40B4-BE49-F238E27FC236}">
                <a16:creationId xmlns:a16="http://schemas.microsoft.com/office/drawing/2014/main" id="{6BB68047-0B38-024B-06DF-5F9A932645C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4101307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6">
            <a:extLst>
              <a:ext uri="{FF2B5EF4-FFF2-40B4-BE49-F238E27FC236}">
                <a16:creationId xmlns:a16="http://schemas.microsoft.com/office/drawing/2014/main" id="{4067588F-6C93-3078-E167-9FCF3DDDB4B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867335" y="1683029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/>
              <a:t>FITC</a:t>
            </a:r>
          </a:p>
        </p:txBody>
      </p:sp>
      <p:sp>
        <p:nvSpPr>
          <p:cNvPr id="3086" name="Text Box 17">
            <a:extLst>
              <a:ext uri="{FF2B5EF4-FFF2-40B4-BE49-F238E27FC236}">
                <a16:creationId xmlns:a16="http://schemas.microsoft.com/office/drawing/2014/main" id="{1C0495CD-1A6E-E80F-4AEA-51845878474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848099" y="3122891"/>
            <a:ext cx="736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DAPI</a:t>
            </a:r>
          </a:p>
        </p:txBody>
      </p:sp>
      <p:sp>
        <p:nvSpPr>
          <p:cNvPr id="3087" name="Text Box 18">
            <a:extLst>
              <a:ext uri="{FF2B5EF4-FFF2-40B4-BE49-F238E27FC236}">
                <a16:creationId xmlns:a16="http://schemas.microsoft.com/office/drawing/2014/main" id="{B8B9F89B-E841-4896-FC6D-CA0DB2DDEB9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783979" y="4625460"/>
            <a:ext cx="8643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/>
              <a:t>Merge</a:t>
            </a:r>
          </a:p>
        </p:txBody>
      </p:sp>
      <p:sp>
        <p:nvSpPr>
          <p:cNvPr id="3088" name="Line 19">
            <a:extLst>
              <a:ext uri="{FF2B5EF4-FFF2-40B4-BE49-F238E27FC236}">
                <a16:creationId xmlns:a16="http://schemas.microsoft.com/office/drawing/2014/main" id="{3122AA0C-E836-B06A-3BAC-9A3E5BDB08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2525" y="1146970"/>
            <a:ext cx="741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89" name="Line 20">
            <a:extLst>
              <a:ext uri="{FF2B5EF4-FFF2-40B4-BE49-F238E27FC236}">
                <a16:creationId xmlns:a16="http://schemas.microsoft.com/office/drawing/2014/main" id="{FC34B289-D251-533A-A774-65EF2A306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2525" y="5539582"/>
            <a:ext cx="36718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0" name="Line 21">
            <a:extLst>
              <a:ext uri="{FF2B5EF4-FFF2-40B4-BE49-F238E27FC236}">
                <a16:creationId xmlns:a16="http://schemas.microsoft.com/office/drawing/2014/main" id="{A7AB7198-4376-B3F0-5297-F9E4CEE56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9" y="5539582"/>
            <a:ext cx="36718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91" name="Text Box 22">
            <a:extLst>
              <a:ext uri="{FF2B5EF4-FFF2-40B4-BE49-F238E27FC236}">
                <a16:creationId xmlns:a16="http://schemas.microsoft.com/office/drawing/2014/main" id="{AF404B70-9737-224B-18EE-57072AF6C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5605464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/>
              <a:t>200x</a:t>
            </a:r>
          </a:p>
        </p:txBody>
      </p:sp>
      <p:sp>
        <p:nvSpPr>
          <p:cNvPr id="3092" name="Text Box 23">
            <a:extLst>
              <a:ext uri="{FF2B5EF4-FFF2-40B4-BE49-F238E27FC236}">
                <a16:creationId xmlns:a16="http://schemas.microsoft.com/office/drawing/2014/main" id="{BF16F1CD-F78C-F5CC-B7CB-158A0BB2B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5588002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/>
              <a:t>400x</a:t>
            </a:r>
          </a:p>
        </p:txBody>
      </p:sp>
      <p:sp>
        <p:nvSpPr>
          <p:cNvPr id="3093" name="Rectangle 24">
            <a:extLst>
              <a:ext uri="{FF2B5EF4-FFF2-40B4-BE49-F238E27FC236}">
                <a16:creationId xmlns:a16="http://schemas.microsoft.com/office/drawing/2014/main" id="{9659DA08-B12A-BB4E-FF8C-69A7A30EC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563" y="189208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 dirty="0"/>
              <a:t>DB22-4 </a:t>
            </a:r>
            <a:r>
              <a:rPr lang="en-US" altLang="zh-TW" sz="2400" b="1" dirty="0" err="1"/>
              <a:t>mAb</a:t>
            </a:r>
            <a:r>
              <a:rPr lang="en-US" altLang="zh-TW" sz="2400" b="1" dirty="0"/>
              <a:t> bound to DENV-2 E-DI-II by IFA</a:t>
            </a:r>
          </a:p>
        </p:txBody>
      </p:sp>
      <p:sp>
        <p:nvSpPr>
          <p:cNvPr id="3094" name="Text Box 25">
            <a:extLst>
              <a:ext uri="{FF2B5EF4-FFF2-40B4-BE49-F238E27FC236}">
                <a16:creationId xmlns:a16="http://schemas.microsoft.com/office/drawing/2014/main" id="{F181E93A-1DD8-AFF6-A941-B23261B52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229" y="6041141"/>
            <a:ext cx="40771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 dirty="0"/>
              <a:t>BHK-21 cells were transfected with DENV-2-E-DI-II-pCR3.1-Flag.</a:t>
            </a:r>
          </a:p>
        </p:txBody>
      </p:sp>
      <p:sp>
        <p:nvSpPr>
          <p:cNvPr id="3095" name="Text Box 26">
            <a:extLst>
              <a:ext uri="{FF2B5EF4-FFF2-40B4-BE49-F238E27FC236}">
                <a16:creationId xmlns:a16="http://schemas.microsoft.com/office/drawing/2014/main" id="{9C3CF9FF-95FE-73C8-B202-B21DC7201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298" y="650874"/>
            <a:ext cx="1069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DB22-4</a:t>
            </a:r>
          </a:p>
        </p:txBody>
      </p:sp>
      <p:pic>
        <p:nvPicPr>
          <p:cNvPr id="3096" name="Picture 27">
            <a:extLst>
              <a:ext uri="{FF2B5EF4-FFF2-40B4-BE49-F238E27FC236}">
                <a16:creationId xmlns:a16="http://schemas.microsoft.com/office/drawing/2014/main" id="{7A62E1C1-BF2F-1792-7048-8225B828CC8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1" y="1234282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D2CBDD2-2EBD-BB07-CE8D-8858D283898E}"/>
              </a:ext>
            </a:extLst>
          </p:cNvPr>
          <p:cNvSpPr/>
          <p:nvPr/>
        </p:nvSpPr>
        <p:spPr>
          <a:xfrm>
            <a:off x="6138863" y="1085850"/>
            <a:ext cx="1868486" cy="449818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C79FB6-C209-7CED-37EF-81D603282DA5}"/>
              </a:ext>
            </a:extLst>
          </p:cNvPr>
          <p:cNvSpPr txBox="1"/>
          <p:nvPr/>
        </p:nvSpPr>
        <p:spPr>
          <a:xfrm>
            <a:off x="6199026" y="6024881"/>
            <a:ext cx="4687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Revised Fig. 1D.  </a:t>
            </a:r>
            <a:endParaRPr lang="zh-TW" altLang="en-US" sz="2000" b="1" dirty="0"/>
          </a:p>
        </p:txBody>
      </p:sp>
      <p:sp>
        <p:nvSpPr>
          <p:cNvPr id="4" name="箭號: 向上 3">
            <a:extLst>
              <a:ext uri="{FF2B5EF4-FFF2-40B4-BE49-F238E27FC236}">
                <a16:creationId xmlns:a16="http://schemas.microsoft.com/office/drawing/2014/main" id="{98C87DEA-BCF7-2D0B-4E32-3758A4ED2038}"/>
              </a:ext>
            </a:extLst>
          </p:cNvPr>
          <p:cNvSpPr/>
          <p:nvPr/>
        </p:nvSpPr>
        <p:spPr>
          <a:xfrm>
            <a:off x="6807993" y="5707072"/>
            <a:ext cx="207169" cy="233367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0A9F2661-321E-6D52-7CC0-AFEBA871D45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2951164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A14985BA-7B2F-6F3B-0594-5F01551BFF5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1511300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81508F28-845A-0DB2-240E-4511342414A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9" y="4387850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1E34E44C-2BD4-CBB0-F7D5-2FFD07882D6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4" y="4398964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48466BD8-2A7E-1122-45C6-80E019FE24C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4" y="2951164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>
            <a:extLst>
              <a:ext uri="{FF2B5EF4-FFF2-40B4-BE49-F238E27FC236}">
                <a16:creationId xmlns:a16="http://schemas.microsoft.com/office/drawing/2014/main" id="{F29B715B-3BB8-B489-081E-24160E73A01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4" y="1511300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0EF2DFD9-3B85-C7ED-8EC4-4ECCFC80381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1" y="1511300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7785FB5F-3C40-AA94-5644-FA60775006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1" y="2951164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>
            <a:extLst>
              <a:ext uri="{FF2B5EF4-FFF2-40B4-BE49-F238E27FC236}">
                <a16:creationId xmlns:a16="http://schemas.microsoft.com/office/drawing/2014/main" id="{55380618-139A-72CD-0254-E9EDA6DB1EB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1" y="4391025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E719C531-76B7-CE4D-3298-706A96BE0A4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4391025"/>
            <a:ext cx="1800225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>
            <a:extLst>
              <a:ext uri="{FF2B5EF4-FFF2-40B4-BE49-F238E27FC236}">
                <a16:creationId xmlns:a16="http://schemas.microsoft.com/office/drawing/2014/main" id="{BF909220-B7DE-04E3-ED9F-B6C37C472E4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1525589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>
            <a:extLst>
              <a:ext uri="{FF2B5EF4-FFF2-40B4-BE49-F238E27FC236}">
                <a16:creationId xmlns:a16="http://schemas.microsoft.com/office/drawing/2014/main" id="{C5129EAA-8A0A-880A-F34E-16112C723A4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951164"/>
            <a:ext cx="18002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Text Box 14">
            <a:extLst>
              <a:ext uri="{FF2B5EF4-FFF2-40B4-BE49-F238E27FC236}">
                <a16:creationId xmlns:a16="http://schemas.microsoft.com/office/drawing/2014/main" id="{A020C2C2-DEB4-D7C8-326E-D3E721B99F1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24487" y="1972747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/>
              <a:t>FITC</a:t>
            </a:r>
          </a:p>
        </p:txBody>
      </p:sp>
      <p:sp>
        <p:nvSpPr>
          <p:cNvPr id="37903" name="Text Box 15">
            <a:extLst>
              <a:ext uri="{FF2B5EF4-FFF2-40B4-BE49-F238E27FC236}">
                <a16:creationId xmlns:a16="http://schemas.microsoft.com/office/drawing/2014/main" id="{F5A0789C-A701-85A5-57B3-318ADB3760B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905251" y="3412609"/>
            <a:ext cx="736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/>
              <a:t>DAPI</a:t>
            </a:r>
          </a:p>
        </p:txBody>
      </p:sp>
      <p:sp>
        <p:nvSpPr>
          <p:cNvPr id="37904" name="Text Box 16">
            <a:extLst>
              <a:ext uri="{FF2B5EF4-FFF2-40B4-BE49-F238E27FC236}">
                <a16:creationId xmlns:a16="http://schemas.microsoft.com/office/drawing/2014/main" id="{2EF97245-6EE9-2011-9608-1412562FA83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41131" y="4915178"/>
            <a:ext cx="8643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/>
              <a:t>Merge</a:t>
            </a:r>
          </a:p>
        </p:txBody>
      </p:sp>
      <p:sp>
        <p:nvSpPr>
          <p:cNvPr id="37905" name="Line 17">
            <a:extLst>
              <a:ext uri="{FF2B5EF4-FFF2-40B4-BE49-F238E27FC236}">
                <a16:creationId xmlns:a16="http://schemas.microsoft.com/office/drawing/2014/main" id="{3C6CDF2C-D7A1-29AB-9D9D-B34AAAA6F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2525" y="1436688"/>
            <a:ext cx="741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6" name="Line 18">
            <a:extLst>
              <a:ext uri="{FF2B5EF4-FFF2-40B4-BE49-F238E27FC236}">
                <a16:creationId xmlns:a16="http://schemas.microsoft.com/office/drawing/2014/main" id="{BF3CCD5E-E262-8808-6A80-3FA5F860F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22525" y="5829300"/>
            <a:ext cx="36718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7" name="Line 19">
            <a:extLst>
              <a:ext uri="{FF2B5EF4-FFF2-40B4-BE49-F238E27FC236}">
                <a16:creationId xmlns:a16="http://schemas.microsoft.com/office/drawing/2014/main" id="{E6FD600B-9569-66A6-E32F-D39B2726E9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9" y="5829300"/>
            <a:ext cx="36718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8" name="Text Box 20">
            <a:extLst>
              <a:ext uri="{FF2B5EF4-FFF2-40B4-BE49-F238E27FC236}">
                <a16:creationId xmlns:a16="http://schemas.microsoft.com/office/drawing/2014/main" id="{267D5418-9F85-0B61-2F20-CC96D1C3F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5845175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 dirty="0"/>
              <a:t>200x</a:t>
            </a:r>
          </a:p>
        </p:txBody>
      </p:sp>
      <p:sp>
        <p:nvSpPr>
          <p:cNvPr id="37909" name="Text Box 21">
            <a:extLst>
              <a:ext uri="{FF2B5EF4-FFF2-40B4-BE49-F238E27FC236}">
                <a16:creationId xmlns:a16="http://schemas.microsoft.com/office/drawing/2014/main" id="{30974A09-5193-4506-0CA5-F60E4499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5827713"/>
            <a:ext cx="6976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b="1"/>
              <a:t>400x</a:t>
            </a:r>
          </a:p>
        </p:txBody>
      </p:sp>
      <p:sp>
        <p:nvSpPr>
          <p:cNvPr id="37910" name="Rectangle 22">
            <a:extLst>
              <a:ext uri="{FF2B5EF4-FFF2-40B4-BE49-F238E27FC236}">
                <a16:creationId xmlns:a16="http://schemas.microsoft.com/office/drawing/2014/main" id="{592EAFBB-1FE1-3786-2E2F-D383D6F35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58789"/>
            <a:ext cx="82296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2400" b="1" dirty="0"/>
              <a:t>DB21-6 </a:t>
            </a:r>
            <a:r>
              <a:rPr lang="en-US" altLang="zh-TW" sz="2400" b="1" dirty="0" err="1"/>
              <a:t>mAb</a:t>
            </a:r>
            <a:r>
              <a:rPr lang="en-US" altLang="zh-TW" sz="2400" b="1" dirty="0"/>
              <a:t> bound to DENV-2 E-DI-II by IFA</a:t>
            </a:r>
          </a:p>
        </p:txBody>
      </p:sp>
      <p:sp>
        <p:nvSpPr>
          <p:cNvPr id="37911" name="Text Box 23">
            <a:extLst>
              <a:ext uri="{FF2B5EF4-FFF2-40B4-BE49-F238E27FC236}">
                <a16:creationId xmlns:a16="http://schemas.microsoft.com/office/drawing/2014/main" id="{D25A2C7A-DE58-CEBE-9827-EF416F40E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272" y="6245322"/>
            <a:ext cx="64363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b="1" dirty="0"/>
              <a:t>BHK-21 cells were transfected with DENV-2-E-DI-II-pCR3.1-Flag.</a:t>
            </a:r>
          </a:p>
        </p:txBody>
      </p:sp>
      <p:sp>
        <p:nvSpPr>
          <p:cNvPr id="37912" name="Text Box 24">
            <a:extLst>
              <a:ext uri="{FF2B5EF4-FFF2-40B4-BE49-F238E27FC236}">
                <a16:creationId xmlns:a16="http://schemas.microsoft.com/office/drawing/2014/main" id="{45FA2310-470B-3E59-F41E-F48BC2AA6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0" y="1076325"/>
            <a:ext cx="10695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 b="1" dirty="0"/>
              <a:t>DB21-6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4866</TotalTime>
  <Words>47</Words>
  <Application>Microsoft Office PowerPoint</Application>
  <PresentationFormat>寬螢幕</PresentationFormat>
  <Paragraphs>17</Paragraphs>
  <Slides>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佈景主題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李璧君</dc:creator>
  <cp:lastModifiedBy>李璧君</cp:lastModifiedBy>
  <cp:revision>13</cp:revision>
  <dcterms:created xsi:type="dcterms:W3CDTF">2023-11-21T14:16:13Z</dcterms:created>
  <dcterms:modified xsi:type="dcterms:W3CDTF">2024-02-13T15:39:07Z</dcterms:modified>
</cp:coreProperties>
</file>