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2" r:id="rId2"/>
    <p:sldId id="263" r:id="rId3"/>
    <p:sldId id="264" r:id="rId4"/>
    <p:sldId id="277" r:id="rId5"/>
    <p:sldId id="265" r:id="rId6"/>
    <p:sldId id="266" r:id="rId7"/>
    <p:sldId id="274" r:id="rId8"/>
    <p:sldId id="269" r:id="rId9"/>
    <p:sldId id="275" r:id="rId10"/>
    <p:sldId id="276" r:id="rId11"/>
    <p:sldId id="272" r:id="rId12"/>
    <p:sldId id="273" r:id="rId13"/>
  </p:sldIdLst>
  <p:sldSz cx="12192000" cy="16256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J3rjwhlh0htctplE0toLnlAq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A6A4"/>
    <a:srgbClr val="C18181"/>
    <a:srgbClr val="E6E6E6"/>
    <a:srgbClr val="C6A6A6"/>
    <a:srgbClr val="C4A4A4"/>
    <a:srgbClr val="C08080"/>
    <a:srgbClr val="96A686"/>
    <a:srgbClr val="608040"/>
    <a:srgbClr val="A6C6A6"/>
    <a:srgbClr val="80C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5765F8-8AC7-4022-9224-808219B616C0}">
  <a:tblStyle styleId="{1A5765F8-8AC7-4022-9224-808219B616C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C0B5C8A-C619-4997-83AA-DA01897C359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3CBD3D0-EDC3-47D8-A395-A1B10021E5AD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2" autoAdjust="0"/>
    <p:restoredTop sz="94657"/>
  </p:normalViewPr>
  <p:slideViewPr>
    <p:cSldViewPr snapToGrid="0">
      <p:cViewPr varScale="1">
        <p:scale>
          <a:sx n="43" d="100"/>
          <a:sy n="43" d="100"/>
        </p:scale>
        <p:origin x="45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'Output-Short-annotation'!$I$6</c:f>
              <c:strCache>
                <c:ptCount val="1"/>
                <c:pt idx="0">
                  <c:v>Intergenic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'Output-Short-annotation'!$J$5:$L$5</c:f>
              <c:strCache>
                <c:ptCount val="3"/>
                <c:pt idx="0">
                  <c:v>TAL1 long</c:v>
                </c:pt>
                <c:pt idx="1">
                  <c:v>TAL1 short</c:v>
                </c:pt>
                <c:pt idx="2">
                  <c:v>Total TAL1</c:v>
                </c:pt>
              </c:strCache>
            </c:strRef>
          </c:cat>
          <c:val>
            <c:numRef>
              <c:f>'Output-Short-annotation'!$J$6:$L$6</c:f>
              <c:numCache>
                <c:formatCode>General</c:formatCode>
                <c:ptCount val="3"/>
                <c:pt idx="0">
                  <c:v>8</c:v>
                </c:pt>
                <c:pt idx="1">
                  <c:v>312</c:v>
                </c:pt>
                <c:pt idx="2">
                  <c:v>2271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B9-AC4A-B8D1-E514795DA810}"/>
            </c:ext>
          </c:extLst>
        </c:ser>
        <c:ser>
          <c:idx val="1"/>
          <c:order val="1"/>
          <c:tx>
            <c:strRef>
              <c:f>'Output-Short-annotation'!$I$7</c:f>
              <c:strCache>
                <c:ptCount val="1"/>
                <c:pt idx="0">
                  <c:v>Gene body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'Output-Short-annotation'!$J$5:$L$5</c:f>
              <c:strCache>
                <c:ptCount val="3"/>
                <c:pt idx="0">
                  <c:v>TAL1 long</c:v>
                </c:pt>
                <c:pt idx="1">
                  <c:v>TAL1 short</c:v>
                </c:pt>
                <c:pt idx="2">
                  <c:v>Total TAL1</c:v>
                </c:pt>
              </c:strCache>
            </c:strRef>
          </c:cat>
          <c:val>
            <c:numRef>
              <c:f>'Output-Short-annotation'!$J$7:$L$7</c:f>
              <c:numCache>
                <c:formatCode>General</c:formatCode>
                <c:ptCount val="3"/>
                <c:pt idx="0">
                  <c:v>8</c:v>
                </c:pt>
                <c:pt idx="1">
                  <c:v>399</c:v>
                </c:pt>
                <c:pt idx="2">
                  <c:v>5602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B9-AC4A-B8D1-E514795DA810}"/>
            </c:ext>
          </c:extLst>
        </c:ser>
        <c:ser>
          <c:idx val="2"/>
          <c:order val="2"/>
          <c:tx>
            <c:strRef>
              <c:f>'Output-Short-annotation'!$I$8</c:f>
              <c:strCache>
                <c:ptCount val="1"/>
                <c:pt idx="0">
                  <c:v>Promoter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'Output-Short-annotation'!$J$5:$L$5</c:f>
              <c:strCache>
                <c:ptCount val="3"/>
                <c:pt idx="0">
                  <c:v>TAL1 long</c:v>
                </c:pt>
                <c:pt idx="1">
                  <c:v>TAL1 short</c:v>
                </c:pt>
                <c:pt idx="2">
                  <c:v>Total TAL1</c:v>
                </c:pt>
              </c:strCache>
            </c:strRef>
          </c:cat>
          <c:val>
            <c:numRef>
              <c:f>'Output-Short-annotation'!$J$8:$L$8</c:f>
              <c:numCache>
                <c:formatCode>General</c:formatCode>
                <c:ptCount val="3"/>
                <c:pt idx="0">
                  <c:v>5</c:v>
                </c:pt>
                <c:pt idx="1">
                  <c:v>65</c:v>
                </c:pt>
                <c:pt idx="2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9-AC4A-B8D1-E514795DA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5435864"/>
        <c:axId val="505436648"/>
      </c:barChart>
      <c:catAx>
        <c:axId val="505435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05436648"/>
        <c:crosses val="autoZero"/>
        <c:auto val="1"/>
        <c:lblAlgn val="ctr"/>
        <c:lblOffset val="100"/>
        <c:noMultiLvlLbl val="0"/>
      </c:catAx>
      <c:valAx>
        <c:axId val="505436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05435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9104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454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333" name="Google Shape;33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912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694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9850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984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98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7" name="Google Shape;6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070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5181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6172200" y="4327407"/>
            <a:ext cx="5181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839789" y="5937956"/>
            <a:ext cx="5157787" cy="87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6172201" y="3984979"/>
            <a:ext cx="5183188" cy="195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6172201" y="5937956"/>
            <a:ext cx="5183188" cy="87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2340567"/>
            <a:ext cx="6172200" cy="1155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2pPr>
            <a:lvl3pPr marL="1371600" lvl="2" indent="-431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4pPr>
            <a:lvl5pPr marL="2286000" lvl="4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5pPr>
            <a:lvl6pPr marL="2743200" lvl="5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4876800"/>
            <a:ext cx="3932237" cy="903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2340567"/>
            <a:ext cx="6172200" cy="11552296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4876800"/>
            <a:ext cx="3932237" cy="903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938859" y="4226749"/>
            <a:ext cx="1031428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3151246" y="6439135"/>
            <a:ext cx="1377620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-2182754" y="3886435"/>
            <a:ext cx="1377620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2.tif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81.tiff"/><Relationship Id="rId4" Type="http://schemas.openxmlformats.org/officeDocument/2006/relationships/image" Target="../media/image77.png"/><Relationship Id="rId9" Type="http://schemas.openxmlformats.org/officeDocument/2006/relationships/image" Target="../media/image80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84.emf"/><Relationship Id="rId7" Type="http://schemas.openxmlformats.org/officeDocument/2006/relationships/image" Target="../media/image86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1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tiff"/><Relationship Id="rId4" Type="http://schemas.openxmlformats.org/officeDocument/2006/relationships/image" Target="../media/image12.png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11" Type="http://schemas.openxmlformats.org/officeDocument/2006/relationships/image" Target="../media/image34.tiff"/><Relationship Id="rId5" Type="http://schemas.openxmlformats.org/officeDocument/2006/relationships/image" Target="../media/image29.png"/><Relationship Id="rId10" Type="http://schemas.openxmlformats.org/officeDocument/2006/relationships/image" Target="../media/image33.tiff"/><Relationship Id="rId4" Type="http://schemas.openxmlformats.org/officeDocument/2006/relationships/image" Target="../media/image28.png"/><Relationship Id="rId9" Type="http://schemas.openxmlformats.org/officeDocument/2006/relationships/image" Target="../media/image3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em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oleObject" Target="../embeddings/oleObject4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71.emf"/><Relationship Id="rId3" Type="http://schemas.openxmlformats.org/officeDocument/2006/relationships/image" Target="../media/image53.emf"/><Relationship Id="rId21" Type="http://schemas.openxmlformats.org/officeDocument/2006/relationships/image" Target="../media/image66.png"/><Relationship Id="rId7" Type="http://schemas.openxmlformats.org/officeDocument/2006/relationships/image" Target="../media/image55.emf"/><Relationship Id="rId12" Type="http://schemas.openxmlformats.org/officeDocument/2006/relationships/image" Target="../media/image60.png"/><Relationship Id="rId17" Type="http://schemas.openxmlformats.org/officeDocument/2006/relationships/image" Target="../media/image63.emf"/><Relationship Id="rId25" Type="http://schemas.openxmlformats.org/officeDocument/2006/relationships/image" Target="../media/image70.png"/><Relationship Id="rId2" Type="http://schemas.openxmlformats.org/officeDocument/2006/relationships/oleObject" Target="../embeddings/oleObject5.bin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9.png"/><Relationship Id="rId24" Type="http://schemas.openxmlformats.org/officeDocument/2006/relationships/image" Target="../media/image69.png"/><Relationship Id="rId5" Type="http://schemas.openxmlformats.org/officeDocument/2006/relationships/image" Target="../media/image54.emf"/><Relationship Id="rId15" Type="http://schemas.openxmlformats.org/officeDocument/2006/relationships/image" Target="../media/image62.emf"/><Relationship Id="rId23" Type="http://schemas.openxmlformats.org/officeDocument/2006/relationships/image" Target="../media/image68.png"/><Relationship Id="rId10" Type="http://schemas.openxmlformats.org/officeDocument/2006/relationships/image" Target="../media/image58.png"/><Relationship Id="rId19" Type="http://schemas.openxmlformats.org/officeDocument/2006/relationships/image" Target="../media/image64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7.png"/><Relationship Id="rId14" Type="http://schemas.openxmlformats.org/officeDocument/2006/relationships/oleObject" Target="../embeddings/oleObject8.bin"/><Relationship Id="rId22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0CD38A-0B17-FA43-A939-08F9C32B2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63" b="5829"/>
          <a:stretch/>
        </p:blipFill>
        <p:spPr>
          <a:xfrm>
            <a:off x="2047563" y="5308812"/>
            <a:ext cx="9998780" cy="3453153"/>
          </a:xfrm>
          <a:prstGeom prst="rect">
            <a:avLst/>
          </a:prstGeom>
        </p:spPr>
      </p:pic>
      <p:sp>
        <p:nvSpPr>
          <p:cNvPr id="325" name="Google Shape;325;p32"/>
          <p:cNvSpPr txBox="1"/>
          <p:nvPr/>
        </p:nvSpPr>
        <p:spPr>
          <a:xfrm>
            <a:off x="440090" y="659526"/>
            <a:ext cx="4743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2"/>
          <p:cNvSpPr/>
          <p:nvPr/>
        </p:nvSpPr>
        <p:spPr>
          <a:xfrm>
            <a:off x="0" y="-32991"/>
            <a:ext cx="40254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Supplementary Figure 1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176383" y="10312964"/>
            <a:ext cx="1183923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Supplementary Figure 1: A</a:t>
            </a:r>
            <a:r>
              <a:rPr lang="en-US" b="1" dirty="0">
                <a:solidFill>
                  <a:schemeClr val="tx1"/>
                </a:solidFill>
              </a:rPr>
              <a:t>&amp;B.</a:t>
            </a:r>
            <a:r>
              <a:rPr lang="en-US" sz="14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RNA was extracted from the indicated cell lines and analyzed by real-time PCR for total mRNA amount of TAL1 relative to </a:t>
            </a:r>
            <a:r>
              <a:rPr lang="en-US" sz="14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CycloA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4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hTBP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reference genes (S1_Data) (A) and for ∆Ex3 relative to endogenous TAL1 total mRNA amount. PSI was calculated by ∆Ex3 relative to endogenous TAL1 total mRNA (S1_Data) (B). </a:t>
            </a: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. ChIP-seq tracks for H3K27ac and H3K4me3 at the TAL1 locus in the indicated cell-lines (genome build hg19).</a:t>
            </a:r>
          </a:p>
          <a:p>
            <a:pPr>
              <a:buSzPts val="1400"/>
            </a:pP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2"/>
          <p:cNvSpPr txBox="1"/>
          <p:nvPr/>
        </p:nvSpPr>
        <p:spPr>
          <a:xfrm>
            <a:off x="5264059" y="628364"/>
            <a:ext cx="4333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68442B-FB80-4846-9797-A961D1A12A9B}"/>
              </a:ext>
            </a:extLst>
          </p:cNvPr>
          <p:cNvGrpSpPr/>
          <p:nvPr/>
        </p:nvGrpSpPr>
        <p:grpSpPr>
          <a:xfrm>
            <a:off x="96837" y="5061679"/>
            <a:ext cx="12029766" cy="4769733"/>
            <a:chOff x="-335833" y="10923876"/>
            <a:chExt cx="12029766" cy="4769733"/>
          </a:xfrm>
        </p:grpSpPr>
        <p:sp>
          <p:nvSpPr>
            <p:cNvPr id="11" name="Google Shape;139;p27">
              <a:extLst>
                <a:ext uri="{FF2B5EF4-FFF2-40B4-BE49-F238E27FC236}">
                  <a16:creationId xmlns:a16="http://schemas.microsoft.com/office/drawing/2014/main" id="{48E4E1A5-6BB3-ED41-82C2-CF458045D294}"/>
                </a:ext>
              </a:extLst>
            </p:cNvPr>
            <p:cNvSpPr txBox="1"/>
            <p:nvPr/>
          </p:nvSpPr>
          <p:spPr>
            <a:xfrm>
              <a:off x="-335833" y="11245691"/>
              <a:ext cx="215612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CutLL1_H3K27ac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CutLL1_H3K4me3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MOLT4_H3k27ac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MOLT4_H3K4me3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u="none" strike="noStrike" cap="none" dirty="0">
                  <a:solidFill>
                    <a:schemeClr val="dk1"/>
                  </a:solidFill>
                </a:rPr>
                <a:t>CCRF-CEM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_H3K27ac</a:t>
              </a:r>
              <a:endParaRPr lang="en-US"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u="none" strike="noStrike" cap="none" dirty="0">
                  <a:solidFill>
                    <a:schemeClr val="dk1"/>
                  </a:solidFill>
                </a:rPr>
                <a:t>CCRF-CEM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_H3K4me3</a:t>
              </a:r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Jurkat_H3K27ac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Jurkat_H3K4me3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K562_H3K27ac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K562_H3K4me3</a:t>
              </a:r>
              <a:endParaRPr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0DDD23-75C1-174B-AD5D-72E915FC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4893" y="14463226"/>
              <a:ext cx="7706083" cy="1230383"/>
            </a:xfrm>
            <a:prstGeom prst="rect">
              <a:avLst/>
            </a:prstGeom>
          </p:spPr>
        </p:pic>
        <p:sp>
          <p:nvSpPr>
            <p:cNvPr id="14" name="Google Shape;125;p27">
              <a:extLst>
                <a:ext uri="{FF2B5EF4-FFF2-40B4-BE49-F238E27FC236}">
                  <a16:creationId xmlns:a16="http://schemas.microsoft.com/office/drawing/2014/main" id="{D0B7F3E7-6413-F447-82B0-1690CFC6727C}"/>
                </a:ext>
              </a:extLst>
            </p:cNvPr>
            <p:cNvSpPr txBox="1"/>
            <p:nvPr/>
          </p:nvSpPr>
          <p:spPr>
            <a:xfrm>
              <a:off x="2957933" y="10923876"/>
              <a:ext cx="982041" cy="2539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47,700 Kb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26;p27">
              <a:extLst>
                <a:ext uri="{FF2B5EF4-FFF2-40B4-BE49-F238E27FC236}">
                  <a16:creationId xmlns:a16="http://schemas.microsoft.com/office/drawing/2014/main" id="{F46B4D52-D70F-CB49-979E-D6D29B7DC3E5}"/>
                </a:ext>
              </a:extLst>
            </p:cNvPr>
            <p:cNvSpPr txBox="1"/>
            <p:nvPr/>
          </p:nvSpPr>
          <p:spPr>
            <a:xfrm>
              <a:off x="5749413" y="10923876"/>
              <a:ext cx="982041" cy="2539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47,690 Kb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27;p27">
              <a:extLst>
                <a:ext uri="{FF2B5EF4-FFF2-40B4-BE49-F238E27FC236}">
                  <a16:creationId xmlns:a16="http://schemas.microsoft.com/office/drawing/2014/main" id="{28824B9D-2006-A14C-9015-7B1BCD1D2A59}"/>
                </a:ext>
              </a:extLst>
            </p:cNvPr>
            <p:cNvSpPr txBox="1"/>
            <p:nvPr/>
          </p:nvSpPr>
          <p:spPr>
            <a:xfrm>
              <a:off x="8532466" y="10923876"/>
              <a:ext cx="982041" cy="2539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47,680 Kb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136;p27">
              <a:extLst>
                <a:ext uri="{FF2B5EF4-FFF2-40B4-BE49-F238E27FC236}">
                  <a16:creationId xmlns:a16="http://schemas.microsoft.com/office/drawing/2014/main" id="{A5B4613C-47DB-0B41-B213-AE7A765DEF1E}"/>
                </a:ext>
              </a:extLst>
            </p:cNvPr>
            <p:cNvCxnSpPr/>
            <p:nvPr/>
          </p:nvCxnSpPr>
          <p:spPr>
            <a:xfrm>
              <a:off x="6120525" y="11117688"/>
              <a:ext cx="0" cy="9194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37;p27">
              <a:extLst>
                <a:ext uri="{FF2B5EF4-FFF2-40B4-BE49-F238E27FC236}">
                  <a16:creationId xmlns:a16="http://schemas.microsoft.com/office/drawing/2014/main" id="{394F3539-E3F1-6044-8B36-EDED6198BCE9}"/>
                </a:ext>
              </a:extLst>
            </p:cNvPr>
            <p:cNvCxnSpPr/>
            <p:nvPr/>
          </p:nvCxnSpPr>
          <p:spPr>
            <a:xfrm>
              <a:off x="8918154" y="11117688"/>
              <a:ext cx="0" cy="9194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138;p27">
              <a:extLst>
                <a:ext uri="{FF2B5EF4-FFF2-40B4-BE49-F238E27FC236}">
                  <a16:creationId xmlns:a16="http://schemas.microsoft.com/office/drawing/2014/main" id="{7D4E2F9A-115B-0047-AC64-926075AA9F88}"/>
                </a:ext>
              </a:extLst>
            </p:cNvPr>
            <p:cNvCxnSpPr/>
            <p:nvPr/>
          </p:nvCxnSpPr>
          <p:spPr>
            <a:xfrm>
              <a:off x="3344671" y="11117688"/>
              <a:ext cx="0" cy="9194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" name="Google Shape;128;p27">
              <a:extLst>
                <a:ext uri="{FF2B5EF4-FFF2-40B4-BE49-F238E27FC236}">
                  <a16:creationId xmlns:a16="http://schemas.microsoft.com/office/drawing/2014/main" id="{F56432D3-101B-E04F-AD69-6ECDEB5A4870}"/>
                </a:ext>
              </a:extLst>
            </p:cNvPr>
            <p:cNvSpPr txBox="1"/>
            <p:nvPr/>
          </p:nvSpPr>
          <p:spPr>
            <a:xfrm>
              <a:off x="10959118" y="11211938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[0-1.00]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29;p27">
              <a:extLst>
                <a:ext uri="{FF2B5EF4-FFF2-40B4-BE49-F238E27FC236}">
                  <a16:creationId xmlns:a16="http://schemas.microsoft.com/office/drawing/2014/main" id="{DB6CFFB0-6184-C442-BAF0-CC309C2B3B4E}"/>
                </a:ext>
              </a:extLst>
            </p:cNvPr>
            <p:cNvSpPr txBox="1"/>
            <p:nvPr/>
          </p:nvSpPr>
          <p:spPr>
            <a:xfrm>
              <a:off x="10970481" y="11541284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[0-1.02]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30;p27">
              <a:extLst>
                <a:ext uri="{FF2B5EF4-FFF2-40B4-BE49-F238E27FC236}">
                  <a16:creationId xmlns:a16="http://schemas.microsoft.com/office/drawing/2014/main" id="{2C398CBD-8EC7-274A-9405-EE4B014681B3}"/>
                </a:ext>
              </a:extLst>
            </p:cNvPr>
            <p:cNvSpPr txBox="1"/>
            <p:nvPr/>
          </p:nvSpPr>
          <p:spPr>
            <a:xfrm>
              <a:off x="10959118" y="11870630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[0-0.57]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31;p27">
              <a:extLst>
                <a:ext uri="{FF2B5EF4-FFF2-40B4-BE49-F238E27FC236}">
                  <a16:creationId xmlns:a16="http://schemas.microsoft.com/office/drawing/2014/main" id="{51FB191A-1D58-0C4B-B045-0DBF7FC847BE}"/>
                </a:ext>
              </a:extLst>
            </p:cNvPr>
            <p:cNvSpPr txBox="1"/>
            <p:nvPr/>
          </p:nvSpPr>
          <p:spPr>
            <a:xfrm>
              <a:off x="10959118" y="12199976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[0-0.01]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32;p27">
              <a:extLst>
                <a:ext uri="{FF2B5EF4-FFF2-40B4-BE49-F238E27FC236}">
                  <a16:creationId xmlns:a16="http://schemas.microsoft.com/office/drawing/2014/main" id="{9982CA8A-BA77-604B-89EE-E27DFF1E1DB5}"/>
                </a:ext>
              </a:extLst>
            </p:cNvPr>
            <p:cNvSpPr txBox="1"/>
            <p:nvPr/>
          </p:nvSpPr>
          <p:spPr>
            <a:xfrm>
              <a:off x="10993216" y="13901415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</a:t>
              </a:r>
              <a:r>
                <a:rPr lang="he-IL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700</a:t>
              </a: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]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33;p27">
              <a:extLst>
                <a:ext uri="{FF2B5EF4-FFF2-40B4-BE49-F238E27FC236}">
                  <a16:creationId xmlns:a16="http://schemas.microsoft.com/office/drawing/2014/main" id="{506BD993-DC5D-2449-84C5-56FA58295EF5}"/>
                </a:ext>
              </a:extLst>
            </p:cNvPr>
            <p:cNvSpPr txBox="1"/>
            <p:nvPr/>
          </p:nvSpPr>
          <p:spPr>
            <a:xfrm>
              <a:off x="10993216" y="14230761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[0-1</a:t>
              </a:r>
              <a:r>
                <a:rPr lang="he-IL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]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32;p27">
              <a:extLst>
                <a:ext uri="{FF2B5EF4-FFF2-40B4-BE49-F238E27FC236}">
                  <a16:creationId xmlns:a16="http://schemas.microsoft.com/office/drawing/2014/main" id="{9975667F-3669-2943-BA16-9ECE6E24705C}"/>
                </a:ext>
              </a:extLst>
            </p:cNvPr>
            <p:cNvSpPr txBox="1"/>
            <p:nvPr/>
          </p:nvSpPr>
          <p:spPr>
            <a:xfrm>
              <a:off x="10970481" y="12858668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[0-1.80]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28;p27">
              <a:extLst>
                <a:ext uri="{FF2B5EF4-FFF2-40B4-BE49-F238E27FC236}">
                  <a16:creationId xmlns:a16="http://schemas.microsoft.com/office/drawing/2014/main" id="{49F2125C-396B-364C-93FD-D04080B4672D}"/>
                </a:ext>
              </a:extLst>
            </p:cNvPr>
            <p:cNvSpPr txBox="1"/>
            <p:nvPr/>
          </p:nvSpPr>
          <p:spPr>
            <a:xfrm>
              <a:off x="10961776" y="12529322"/>
              <a:ext cx="700717" cy="24618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[0-1.00]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325;p32">
            <a:extLst>
              <a:ext uri="{FF2B5EF4-FFF2-40B4-BE49-F238E27FC236}">
                <a16:creationId xmlns:a16="http://schemas.microsoft.com/office/drawing/2014/main" id="{3C79F472-C21E-3E4F-874A-FED6BE9F9574}"/>
              </a:ext>
            </a:extLst>
          </p:cNvPr>
          <p:cNvSpPr txBox="1"/>
          <p:nvPr/>
        </p:nvSpPr>
        <p:spPr>
          <a:xfrm>
            <a:off x="363890" y="4454719"/>
            <a:ext cx="6267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769CA-B2E6-A5E1-0DDA-C9FC51198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1" y="1310269"/>
            <a:ext cx="5061595" cy="2738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18301-C1D9-FCB4-3163-1B54C4818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41" y="1114928"/>
            <a:ext cx="5291145" cy="3365064"/>
          </a:xfrm>
          <a:prstGeom prst="rect">
            <a:avLst/>
          </a:prstGeom>
        </p:spPr>
      </p:pic>
      <p:sp>
        <p:nvSpPr>
          <p:cNvPr id="30" name="Google Shape;132;p27">
            <a:extLst>
              <a:ext uri="{FF2B5EF4-FFF2-40B4-BE49-F238E27FC236}">
                <a16:creationId xmlns:a16="http://schemas.microsoft.com/office/drawing/2014/main" id="{2CA657F0-60E3-374A-B7C4-4EFCF363D5B2}"/>
              </a:ext>
            </a:extLst>
          </p:cNvPr>
          <p:cNvSpPr txBox="1"/>
          <p:nvPr/>
        </p:nvSpPr>
        <p:spPr>
          <a:xfrm>
            <a:off x="11425886" y="7385199"/>
            <a:ext cx="700717" cy="246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[0-1.83]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3;p27">
            <a:extLst>
              <a:ext uri="{FF2B5EF4-FFF2-40B4-BE49-F238E27FC236}">
                <a16:creationId xmlns:a16="http://schemas.microsoft.com/office/drawing/2014/main" id="{3192BDB9-BC8F-EA49-AD6E-BCD2549C55DF}"/>
              </a:ext>
            </a:extLst>
          </p:cNvPr>
          <p:cNvSpPr txBox="1"/>
          <p:nvPr/>
        </p:nvSpPr>
        <p:spPr>
          <a:xfrm>
            <a:off x="11425886" y="7714545"/>
            <a:ext cx="700717" cy="246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[0-1.37]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181FB19-1EFC-2FAC-E0CD-46710E11BB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9673" y="1178398"/>
          <a:ext cx="2202768" cy="3325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2625389" imgH="3958093" progId="Prism9.Document">
                  <p:embed/>
                </p:oleObj>
              </mc:Choice>
              <mc:Fallback>
                <p:oleObj name="Prism 9" r:id="rId2" imgW="2625389" imgH="3958093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181FB19-1EFC-2FAC-E0CD-46710E11BB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59673" y="1178398"/>
                        <a:ext cx="2202768" cy="3325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033A51-DB6C-6A23-B6CF-41C4F04810B8}"/>
              </a:ext>
            </a:extLst>
          </p:cNvPr>
          <p:cNvCxnSpPr>
            <a:cxnSpLocks/>
          </p:cNvCxnSpPr>
          <p:nvPr/>
        </p:nvCxnSpPr>
        <p:spPr>
          <a:xfrm flipV="1">
            <a:off x="2438386" y="3209065"/>
            <a:ext cx="377927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F5A251-8635-AF0C-F970-4A43FD2DC78F}"/>
              </a:ext>
            </a:extLst>
          </p:cNvPr>
          <p:cNvCxnSpPr>
            <a:cxnSpLocks/>
          </p:cNvCxnSpPr>
          <p:nvPr/>
        </p:nvCxnSpPr>
        <p:spPr>
          <a:xfrm flipV="1">
            <a:off x="1427889" y="1711265"/>
            <a:ext cx="13565" cy="4751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177AD6-E4DA-A0B5-9369-6A7307AB4530}"/>
              </a:ext>
            </a:extLst>
          </p:cNvPr>
          <p:cNvSpPr txBox="1"/>
          <p:nvPr/>
        </p:nvSpPr>
        <p:spPr>
          <a:xfrm>
            <a:off x="1562685" y="2976064"/>
            <a:ext cx="1136668" cy="34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41" b="1" dirty="0">
                <a:latin typeface="Arial" panose="020B0604020202020204" pitchFamily="34" charset="0"/>
                <a:cs typeface="Arial" panose="020B0604020202020204" pitchFamily="34" charset="0"/>
              </a:rPr>
              <a:t>Ly6C</a:t>
            </a:r>
            <a:endParaRPr lang="x-none" sz="164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97C7F9-8C10-4970-900D-F76F9C653C5C}"/>
              </a:ext>
            </a:extLst>
          </p:cNvPr>
          <p:cNvSpPr txBox="1"/>
          <p:nvPr/>
        </p:nvSpPr>
        <p:spPr>
          <a:xfrm rot="16200000">
            <a:off x="943835" y="2367598"/>
            <a:ext cx="968108" cy="34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41" b="1" dirty="0">
                <a:latin typeface="Arial" panose="020B0604020202020204" pitchFamily="34" charset="0"/>
                <a:cs typeface="Arial" panose="020B0604020202020204" pitchFamily="34" charset="0"/>
              </a:rPr>
              <a:t>Ly6G</a:t>
            </a:r>
            <a:endParaRPr lang="x-none" sz="164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E2B5048-ADD2-7D72-FFB4-421C22D4C95C}"/>
              </a:ext>
            </a:extLst>
          </p:cNvPr>
          <p:cNvGrpSpPr/>
          <p:nvPr/>
        </p:nvGrpSpPr>
        <p:grpSpPr>
          <a:xfrm>
            <a:off x="4794167" y="1494690"/>
            <a:ext cx="1756762" cy="1536000"/>
            <a:chOff x="566226" y="4226426"/>
            <a:chExt cx="1070527" cy="936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590531-F5A4-D23C-4D57-A5F5845C8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226" y="4226426"/>
              <a:ext cx="973316" cy="936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EE02F9-4EA2-96C5-B51A-D3BF9BFD8B3E}"/>
                </a:ext>
              </a:extLst>
            </p:cNvPr>
            <p:cNvSpPr txBox="1"/>
            <p:nvPr/>
          </p:nvSpPr>
          <p:spPr>
            <a:xfrm>
              <a:off x="957497" y="4235223"/>
              <a:ext cx="443121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82%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F54FB13-006A-D63A-1F3F-98B5A44E6715}"/>
                </a:ext>
              </a:extLst>
            </p:cNvPr>
            <p:cNvSpPr txBox="1"/>
            <p:nvPr/>
          </p:nvSpPr>
          <p:spPr>
            <a:xfrm>
              <a:off x="638036" y="4586728"/>
              <a:ext cx="439388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0.3%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500B70C-3985-2BA7-9F51-BC1B32585037}"/>
                </a:ext>
              </a:extLst>
            </p:cNvPr>
            <p:cNvSpPr txBox="1"/>
            <p:nvPr/>
          </p:nvSpPr>
          <p:spPr>
            <a:xfrm>
              <a:off x="1218687" y="4694450"/>
              <a:ext cx="418066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15%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A3ECA4-65FB-23DD-3D6F-34B5A2E482E4}"/>
              </a:ext>
            </a:extLst>
          </p:cNvPr>
          <p:cNvGrpSpPr/>
          <p:nvPr/>
        </p:nvGrpSpPr>
        <p:grpSpPr>
          <a:xfrm>
            <a:off x="3159858" y="1494690"/>
            <a:ext cx="1788135" cy="1536000"/>
            <a:chOff x="1637199" y="4226426"/>
            <a:chExt cx="1089645" cy="936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C6CA386-ED64-6DCF-3809-B23DACCD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7199" y="4226426"/>
              <a:ext cx="973316" cy="93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F9E393-6B5E-973C-9FB8-21FD5843AAC1}"/>
                </a:ext>
              </a:extLst>
            </p:cNvPr>
            <p:cNvSpPr txBox="1"/>
            <p:nvPr/>
          </p:nvSpPr>
          <p:spPr>
            <a:xfrm>
              <a:off x="1976035" y="4235223"/>
              <a:ext cx="426067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71%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85611E-F2EC-44AA-1F11-995B340F39F1}"/>
                </a:ext>
              </a:extLst>
            </p:cNvPr>
            <p:cNvSpPr txBox="1"/>
            <p:nvPr/>
          </p:nvSpPr>
          <p:spPr>
            <a:xfrm>
              <a:off x="1702915" y="4595198"/>
              <a:ext cx="426067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1%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D59C005-5C29-5DA4-B5B0-C16D5F8CE5D4}"/>
                </a:ext>
              </a:extLst>
            </p:cNvPr>
            <p:cNvSpPr txBox="1"/>
            <p:nvPr/>
          </p:nvSpPr>
          <p:spPr>
            <a:xfrm>
              <a:off x="2300777" y="4694450"/>
              <a:ext cx="426067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26%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A8FE31B-E69E-933B-7330-47AC775E4DD5}"/>
              </a:ext>
            </a:extLst>
          </p:cNvPr>
          <p:cNvGrpSpPr/>
          <p:nvPr/>
        </p:nvGrpSpPr>
        <p:grpSpPr>
          <a:xfrm>
            <a:off x="1537671" y="1494690"/>
            <a:ext cx="1776015" cy="1536000"/>
            <a:chOff x="2618135" y="4233184"/>
            <a:chExt cx="1082259" cy="936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8347919-D041-D8FF-88C3-2C612109C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8135" y="4233184"/>
              <a:ext cx="973316" cy="936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9D1AF8-8433-C6D3-2825-69E1A6AB3F59}"/>
                </a:ext>
              </a:extLst>
            </p:cNvPr>
            <p:cNvSpPr txBox="1"/>
            <p:nvPr/>
          </p:nvSpPr>
          <p:spPr>
            <a:xfrm>
              <a:off x="3003090" y="4235223"/>
              <a:ext cx="461169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60%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2A050F-137C-5D99-60B1-DED3A0958532}"/>
                </a:ext>
              </a:extLst>
            </p:cNvPr>
            <p:cNvSpPr txBox="1"/>
            <p:nvPr/>
          </p:nvSpPr>
          <p:spPr>
            <a:xfrm>
              <a:off x="2695482" y="4595198"/>
              <a:ext cx="382450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F8C3C5-F96E-A04D-339F-3010BE6D2EC4}"/>
                </a:ext>
              </a:extLst>
            </p:cNvPr>
            <p:cNvSpPr txBox="1"/>
            <p:nvPr/>
          </p:nvSpPr>
          <p:spPr>
            <a:xfrm>
              <a:off x="3258807" y="4694450"/>
              <a:ext cx="441587" cy="17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13" b="1" dirty="0">
                  <a:latin typeface="Arial" panose="020B0604020202020204" pitchFamily="34" charset="0"/>
                  <a:cs typeface="Arial" panose="020B0604020202020204" pitchFamily="34" charset="0"/>
                </a:rPr>
                <a:t>36%</a:t>
              </a:r>
              <a:endParaRPr lang="x-none" sz="131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32245C7-37C9-CCB5-62E5-F1C2929CE312}"/>
              </a:ext>
            </a:extLst>
          </p:cNvPr>
          <p:cNvSpPr txBox="1"/>
          <p:nvPr/>
        </p:nvSpPr>
        <p:spPr>
          <a:xfrm>
            <a:off x="1089302" y="1013735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C727678-64E6-66E2-D786-0D9843EEFC3B}"/>
              </a:ext>
            </a:extLst>
          </p:cNvPr>
          <p:cNvSpPr txBox="1"/>
          <p:nvPr/>
        </p:nvSpPr>
        <p:spPr>
          <a:xfrm>
            <a:off x="6841804" y="1013735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76866D3-DD61-419C-9D7B-D1EF303CFA50}"/>
              </a:ext>
            </a:extLst>
          </p:cNvPr>
          <p:cNvSpPr txBox="1"/>
          <p:nvPr/>
        </p:nvSpPr>
        <p:spPr>
          <a:xfrm>
            <a:off x="1970856" y="2512392"/>
            <a:ext cx="551056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aa-ET" sz="2626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624526-FB15-4354-8828-B6FBFEC4A8CF}"/>
              </a:ext>
            </a:extLst>
          </p:cNvPr>
          <p:cNvSpPr txBox="1"/>
          <p:nvPr/>
        </p:nvSpPr>
        <p:spPr>
          <a:xfrm>
            <a:off x="2374541" y="2510039"/>
            <a:ext cx="551056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aa-ET" sz="2626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B615718-FADD-430B-B868-8D047BE1410B}"/>
              </a:ext>
            </a:extLst>
          </p:cNvPr>
          <p:cNvSpPr txBox="1"/>
          <p:nvPr/>
        </p:nvSpPr>
        <p:spPr>
          <a:xfrm>
            <a:off x="2129559" y="1687398"/>
            <a:ext cx="551056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aa-ET" sz="2626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173C5B-3697-49D2-A165-A046B6072D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639" b="74125"/>
          <a:stretch/>
        </p:blipFill>
        <p:spPr>
          <a:xfrm>
            <a:off x="9917414" y="1209304"/>
            <a:ext cx="1356705" cy="9771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DA9320-243D-77F9-0F63-6A80A54AA723}"/>
              </a:ext>
            </a:extLst>
          </p:cNvPr>
          <p:cNvSpPr txBox="1"/>
          <p:nvPr/>
        </p:nvSpPr>
        <p:spPr>
          <a:xfrm>
            <a:off x="1249206" y="5383148"/>
            <a:ext cx="10082942" cy="577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313"/>
              </a:spcAft>
            </a:pPr>
            <a:r>
              <a:rPr lang="en-US" b="1" dirty="0">
                <a:latin typeface="+mj-lt"/>
              </a:rPr>
              <a:t>Supplementary Figure 5: A-K. 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Equal numbers of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bone marrow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cells from 5FU-treated CD45.1 wild-type mice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were transduced with 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retroviruses expressing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either TAL1-short-GFP or with TAL1-long-dtTomato. A mixture of 1:1 ratio of the transduced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bone marrow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cells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was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then transplanted into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lethally-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irradiated CD45.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wild-type recipient mice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Mice were sacrificed fourteen weeks after BMT and the bone marrow cells were harvested and analyzed using flow cytometric analysis.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(A)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Representative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low cytometry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dot plots of Ly6C vs Ly6G staining gated on CD11b positive cells that are GFP-/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(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untransduced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left panel), 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(Tal1-long, middle panel) or GFP+ (Tal1-short, right panel) splenocytes. Regions represent the following populations: R1- CD11b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Ly6C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Ly6G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(circulating monocytes), R2- CD11b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Ly6C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hi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Ly6G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(inflammatory monocytes), R3- CD11b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Ly6C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int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Ly6G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(granulocytes).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(B)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Bar graph summarizing results in (A)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(C)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Representative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low cytometry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dot plots analysis of CD71 and Ter119 staining gated on CD45-negative cells that are GFP-/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(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untransduced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left panel), 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(Tal1-long, middle panel) or GFP+ (Tal1-short, right panel). Regions S0-S5 represent the stage in erythrocyte differentiation.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(D)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Bar graph summarizing results in (C)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(S1_Data)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Left panel- percentages of CD71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Ter119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cells (the S0 phase in erythrocytes differentiation) and Right panel- CD71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Ter119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hi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(the S3 phase in erythrocytes differentiation.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(E)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Frequencies of the sub-population of Erythrocytes in the different differentiation stages based on the CD71 and Ter119 expression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(F)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Representative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low cytometry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dot plots of Thy1.2 vs CD19 staining gated on GFP-/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(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untransduced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left panel), 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(Tal1-long, middle panel), or GFP+ (Tal1-short, right panel) bone marrow cells.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(G)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Bar graph summarizing results in (F)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(H)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Representative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low cytometry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histograms of CD11b staining gated on GFP-/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(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untransduced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left panel), 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(Tal1-long, middle panel) or GFP+ (Tal1-short, right panel) bone marrow cells.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(I)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Bar graph summarizing results in (H)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(j)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Representative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aa-ET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low cytometry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dot plots of Ly6C vs Ly6G staining gated on CD11b positive cells that are GFP-/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(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untransduced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left panel), 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dtTomato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(Tal1-long, middle panel) or GFP+ (Tal1-short, right panel) splenocytes. Regions represent the following populations: R1- CD11b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Ly6C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Ly6G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(circulating monocytes), R2- CD11b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Ly6C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hi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Ly6G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(inflammatory monocytes), R3- CD11b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Ly6C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int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Ly6G</a:t>
            </a:r>
            <a:r>
              <a:rPr lang="en-US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(granulocytes). </a:t>
            </a:r>
            <a:r>
              <a:rPr lang="en-US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(K)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Bar graph summarizing results in (J)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aa-ET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Two-tailed</a:t>
            </a:r>
            <a:r>
              <a:rPr lang="en-US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paired t-test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*&lt;0.05, **&lt;0.01, ***&lt;0.001, ****&lt;0.0001, sd.  </a:t>
            </a:r>
            <a:r>
              <a:rPr lang="en-US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(n=6).</a:t>
            </a:r>
            <a:endParaRPr lang="aa-ET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1313"/>
              </a:spcAft>
            </a:pPr>
            <a:endParaRPr lang="aa-ET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7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7"/>
          <p:cNvSpPr/>
          <p:nvPr/>
        </p:nvSpPr>
        <p:spPr>
          <a:xfrm>
            <a:off x="0" y="-32991"/>
            <a:ext cx="40254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Supplementary Figure 6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7"/>
          <p:cNvSpPr txBox="1"/>
          <p:nvPr/>
        </p:nvSpPr>
        <p:spPr>
          <a:xfrm>
            <a:off x="2162599" y="12405934"/>
            <a:ext cx="8523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 h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7"/>
          <p:cNvSpPr txBox="1"/>
          <p:nvPr/>
        </p:nvSpPr>
        <p:spPr>
          <a:xfrm>
            <a:off x="173445" y="823338"/>
            <a:ext cx="33674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2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7"/>
          <p:cNvSpPr txBox="1"/>
          <p:nvPr/>
        </p:nvSpPr>
        <p:spPr>
          <a:xfrm>
            <a:off x="242798" y="12205005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dirty="0"/>
              <a:t>D</a:t>
            </a:r>
            <a:endParaRPr sz="229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3" name="Google Shape;663;p37"/>
          <p:cNvGraphicFramePr/>
          <p:nvPr/>
        </p:nvGraphicFramePr>
        <p:xfrm>
          <a:off x="366455" y="1046252"/>
          <a:ext cx="5562788" cy="3576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62788" imgH="3576573" progId="Prism8.Document">
                  <p:embed/>
                </p:oleObj>
              </mc:Choice>
              <mc:Fallback>
                <p:oleObj r:id="rId3" imgW="5562788" imgH="3576573" progId="Prism8.Document">
                  <p:embed/>
                  <p:pic>
                    <p:nvPicPr>
                      <p:cNvPr id="663" name="Google Shape;663;p3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66455" y="1046252"/>
                        <a:ext cx="5562788" cy="3576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4" name="Google Shape;664;p37"/>
          <p:cNvGraphicFramePr/>
          <p:nvPr>
            <p:extLst>
              <p:ext uri="{D42A27DB-BD31-4B8C-83A1-F6EECF244321}">
                <p14:modId xmlns:p14="http://schemas.microsoft.com/office/powerpoint/2010/main" val="3347889683"/>
              </p:ext>
            </p:extLst>
          </p:nvPr>
        </p:nvGraphicFramePr>
        <p:xfrm>
          <a:off x="-125002" y="12692046"/>
          <a:ext cx="6187120" cy="3097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6187120" imgH="3097569" progId="Prism8.Document">
                  <p:embed/>
                </p:oleObj>
              </mc:Choice>
              <mc:Fallback>
                <p:oleObj r:id="rId5" imgW="6187120" imgH="3097569" progId="Prism8.Document">
                  <p:embed/>
                  <p:pic>
                    <p:nvPicPr>
                      <p:cNvPr id="664" name="Google Shape;664;p3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-125002" y="12692046"/>
                        <a:ext cx="6187120" cy="3097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7" name="Google Shape;667;p37"/>
          <p:cNvSpPr txBox="1"/>
          <p:nvPr/>
        </p:nvSpPr>
        <p:spPr>
          <a:xfrm>
            <a:off x="6552158" y="12205005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dirty="0"/>
              <a:t>E</a:t>
            </a:r>
            <a:endParaRPr sz="229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7"/>
          <p:cNvSpPr txBox="1"/>
          <p:nvPr/>
        </p:nvSpPr>
        <p:spPr>
          <a:xfrm>
            <a:off x="8276354" y="12460598"/>
            <a:ext cx="8523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96 h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72" name="Google Shape;672;p37"/>
          <p:cNvGraphicFramePr/>
          <p:nvPr>
            <p:extLst>
              <p:ext uri="{D42A27DB-BD31-4B8C-83A1-F6EECF244321}">
                <p14:modId xmlns:p14="http://schemas.microsoft.com/office/powerpoint/2010/main" val="2543698431"/>
              </p:ext>
            </p:extLst>
          </p:nvPr>
        </p:nvGraphicFramePr>
        <p:xfrm>
          <a:off x="6096000" y="12719322"/>
          <a:ext cx="6187122" cy="3097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187122" imgH="3097570" progId="Prism8.Document">
                  <p:embed/>
                </p:oleObj>
              </mc:Choice>
              <mc:Fallback>
                <p:oleObj r:id="rId7" imgW="6187122" imgH="3097570" progId="Prism8.Document">
                  <p:embed/>
                  <p:pic>
                    <p:nvPicPr>
                      <p:cNvPr id="672" name="Google Shape;672;p37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6096000" y="12719322"/>
                        <a:ext cx="6187122" cy="3097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4" name="Google Shape;674;p37"/>
          <p:cNvSpPr txBox="1"/>
          <p:nvPr/>
        </p:nvSpPr>
        <p:spPr>
          <a:xfrm>
            <a:off x="1486687" y="930745"/>
            <a:ext cx="19044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K562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44BF00-105D-904C-9DCC-EAD9D15DDB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t="36308" r="37202" b="21774"/>
          <a:stretch/>
        </p:blipFill>
        <p:spPr>
          <a:xfrm>
            <a:off x="8111916" y="1220457"/>
            <a:ext cx="2739255" cy="3411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CFA820-A4A8-9048-A86B-C1E9E9AD8BC2}"/>
              </a:ext>
            </a:extLst>
          </p:cNvPr>
          <p:cNvSpPr txBox="1"/>
          <p:nvPr/>
        </p:nvSpPr>
        <p:spPr>
          <a:xfrm>
            <a:off x="9647549" y="663371"/>
            <a:ext cx="1203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PLKO-shTAL1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ED52B-D005-9244-9BBD-783EFC039884}"/>
              </a:ext>
            </a:extLst>
          </p:cNvPr>
          <p:cNvSpPr txBox="1"/>
          <p:nvPr/>
        </p:nvSpPr>
        <p:spPr>
          <a:xfrm>
            <a:off x="8812076" y="662484"/>
            <a:ext cx="1203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PLKO</a:t>
            </a:r>
          </a:p>
          <a:p>
            <a:r>
              <a:rPr lang="en-US" b="1" dirty="0"/>
              <a:t>Empty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ED9F8C-053D-8545-B8B3-F60B54FC0E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6" t="36970" r="38657" b="53205"/>
          <a:stretch/>
        </p:blipFill>
        <p:spPr>
          <a:xfrm>
            <a:off x="8111916" y="4740302"/>
            <a:ext cx="2739256" cy="907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Google Shape;531;p22">
            <a:extLst>
              <a:ext uri="{FF2B5EF4-FFF2-40B4-BE49-F238E27FC236}">
                <a16:creationId xmlns:a16="http://schemas.microsoft.com/office/drawing/2014/main" id="{80EAF4C4-164A-B34B-8D8B-F1248B3EE195}"/>
              </a:ext>
            </a:extLst>
          </p:cNvPr>
          <p:cNvSpPr txBox="1"/>
          <p:nvPr/>
        </p:nvSpPr>
        <p:spPr>
          <a:xfrm>
            <a:off x="6336976" y="4961131"/>
            <a:ext cx="20402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2400" b="1" dirty="0"/>
              <a:t>α</a:t>
            </a:r>
            <a:r>
              <a:rPr lang="en-US" sz="2400" b="1" dirty="0"/>
              <a:t>- Tubulin</a:t>
            </a:r>
            <a:endParaRPr sz="1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BAA44-03C4-FA4C-AE7A-E28CE37459BF}"/>
              </a:ext>
            </a:extLst>
          </p:cNvPr>
          <p:cNvSpPr txBox="1"/>
          <p:nvPr/>
        </p:nvSpPr>
        <p:spPr>
          <a:xfrm>
            <a:off x="6949151" y="2686512"/>
            <a:ext cx="133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b="1" dirty="0"/>
              <a:t>TAL1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7DDFCD-6F0F-8146-BB0D-16BC031019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8" t="40662" r="34126" b="30933"/>
          <a:stretch/>
        </p:blipFill>
        <p:spPr>
          <a:xfrm>
            <a:off x="5235592" y="6843469"/>
            <a:ext cx="2828866" cy="28521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Google Shape;531;p22">
            <a:extLst>
              <a:ext uri="{FF2B5EF4-FFF2-40B4-BE49-F238E27FC236}">
                <a16:creationId xmlns:a16="http://schemas.microsoft.com/office/drawing/2014/main" id="{E17DD813-33D8-1F41-9B9E-36E8126A895D}"/>
              </a:ext>
            </a:extLst>
          </p:cNvPr>
          <p:cNvSpPr txBox="1"/>
          <p:nvPr/>
        </p:nvSpPr>
        <p:spPr>
          <a:xfrm>
            <a:off x="3478698" y="10226387"/>
            <a:ext cx="20402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2400" b="1" dirty="0"/>
              <a:t>α</a:t>
            </a:r>
            <a:r>
              <a:rPr lang="en-US" sz="2400" b="1" dirty="0"/>
              <a:t>- Tubulin</a:t>
            </a:r>
            <a:endParaRPr sz="1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43F90C-3972-B440-AA76-F475AEED3308}"/>
              </a:ext>
            </a:extLst>
          </p:cNvPr>
          <p:cNvSpPr txBox="1"/>
          <p:nvPr/>
        </p:nvSpPr>
        <p:spPr>
          <a:xfrm>
            <a:off x="4008956" y="8123114"/>
            <a:ext cx="133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b="1" dirty="0"/>
              <a:t>TAL1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F86C3C-7160-084B-A943-0AD997BBC16B}"/>
              </a:ext>
            </a:extLst>
          </p:cNvPr>
          <p:cNvSpPr txBox="1"/>
          <p:nvPr/>
        </p:nvSpPr>
        <p:spPr>
          <a:xfrm>
            <a:off x="5235591" y="6264538"/>
            <a:ext cx="82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</a:t>
            </a:r>
          </a:p>
          <a:p>
            <a:r>
              <a:rPr lang="en-US" sz="1600" b="1" dirty="0"/>
              <a:t>Empty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2D1657-FD7D-D240-B1C4-034A5030D137}"/>
              </a:ext>
            </a:extLst>
          </p:cNvPr>
          <p:cNvSpPr txBox="1"/>
          <p:nvPr/>
        </p:nvSpPr>
        <p:spPr>
          <a:xfrm>
            <a:off x="6344543" y="6018316"/>
            <a:ext cx="85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Tal1-short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711681-3018-6A45-84FE-ACDCB1D273FA}"/>
              </a:ext>
            </a:extLst>
          </p:cNvPr>
          <p:cNvSpPr txBox="1"/>
          <p:nvPr/>
        </p:nvSpPr>
        <p:spPr>
          <a:xfrm>
            <a:off x="7202885" y="6018316"/>
            <a:ext cx="87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Tal1-long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C33DC6-80C7-A34D-BD98-568CC365B262}"/>
              </a:ext>
            </a:extLst>
          </p:cNvPr>
          <p:cNvGrpSpPr/>
          <p:nvPr/>
        </p:nvGrpSpPr>
        <p:grpSpPr>
          <a:xfrm>
            <a:off x="8195221" y="7245132"/>
            <a:ext cx="1692124" cy="830998"/>
            <a:chOff x="4320661" y="3488674"/>
            <a:chExt cx="785878" cy="33115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4973C1-D30B-9D47-8F19-4E3EBBFBFD99}"/>
                </a:ext>
              </a:extLst>
            </p:cNvPr>
            <p:cNvSpPr txBox="1"/>
            <p:nvPr/>
          </p:nvSpPr>
          <p:spPr>
            <a:xfrm>
              <a:off x="4468796" y="3488674"/>
              <a:ext cx="637743" cy="3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Tal1-long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BA92DFC-493F-7441-8560-FD76A97A624F}"/>
                </a:ext>
              </a:extLst>
            </p:cNvPr>
            <p:cNvCxnSpPr/>
            <p:nvPr/>
          </p:nvCxnSpPr>
          <p:spPr>
            <a:xfrm flipH="1">
              <a:off x="4320661" y="3648862"/>
              <a:ext cx="1631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1A2F81-576C-344D-8003-B398E6AE6B24}"/>
              </a:ext>
            </a:extLst>
          </p:cNvPr>
          <p:cNvGrpSpPr/>
          <p:nvPr/>
        </p:nvGrpSpPr>
        <p:grpSpPr>
          <a:xfrm>
            <a:off x="8227239" y="8765853"/>
            <a:ext cx="1651525" cy="830997"/>
            <a:chOff x="4320661" y="3524770"/>
            <a:chExt cx="767023" cy="33115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A783D1-4C55-DA4F-B273-1C68C56ACE85}"/>
                </a:ext>
              </a:extLst>
            </p:cNvPr>
            <p:cNvSpPr txBox="1"/>
            <p:nvPr/>
          </p:nvSpPr>
          <p:spPr>
            <a:xfrm>
              <a:off x="4449941" y="3524770"/>
              <a:ext cx="637743" cy="3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Tal1- short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7FE8551-D5C0-614C-96F5-BAD77772110B}"/>
                </a:ext>
              </a:extLst>
            </p:cNvPr>
            <p:cNvCxnSpPr/>
            <p:nvPr/>
          </p:nvCxnSpPr>
          <p:spPr>
            <a:xfrm flipH="1">
              <a:off x="4320661" y="3648862"/>
              <a:ext cx="1631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Google Shape;662;p37">
            <a:extLst>
              <a:ext uri="{FF2B5EF4-FFF2-40B4-BE49-F238E27FC236}">
                <a16:creationId xmlns:a16="http://schemas.microsoft.com/office/drawing/2014/main" id="{898CD015-3EA5-C341-95E9-51CC4A0829A6}"/>
              </a:ext>
            </a:extLst>
          </p:cNvPr>
          <p:cNvSpPr txBox="1"/>
          <p:nvPr/>
        </p:nvSpPr>
        <p:spPr>
          <a:xfrm>
            <a:off x="6529490" y="756706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2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667;p37">
            <a:extLst>
              <a:ext uri="{FF2B5EF4-FFF2-40B4-BE49-F238E27FC236}">
                <a16:creationId xmlns:a16="http://schemas.microsoft.com/office/drawing/2014/main" id="{F80F7460-DE08-6048-A545-AB589E82E735}"/>
              </a:ext>
            </a:extLst>
          </p:cNvPr>
          <p:cNvSpPr txBox="1"/>
          <p:nvPr/>
        </p:nvSpPr>
        <p:spPr>
          <a:xfrm>
            <a:off x="3710989" y="5881540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229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86625AB-3D58-A24E-B55E-3FEEE8B495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0" t="41509" r="32869" b="42886"/>
          <a:stretch/>
        </p:blipFill>
        <p:spPr>
          <a:xfrm>
            <a:off x="5235591" y="9856322"/>
            <a:ext cx="2828866" cy="9395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AE25-4C61-406A-E8AE-FACF08E2B2DD}"/>
              </a:ext>
            </a:extLst>
          </p:cNvPr>
          <p:cNvSpPr txBox="1"/>
          <p:nvPr/>
        </p:nvSpPr>
        <p:spPr>
          <a:xfrm>
            <a:off x="211149" y="10896370"/>
            <a:ext cx="1149927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Supplementary Figure 6: A-I. </a:t>
            </a:r>
            <a:r>
              <a:rPr lang="en-US" dirty="0">
                <a:solidFill>
                  <a:schemeClr val="tx1"/>
                </a:solidFill>
              </a:rPr>
              <a:t>K562 cells were infected with inducible shRNA against the 3’ UTR of TAL1. In addition, the cells were infected with MIGR1 plasmid with GFP at the C-terminal followed by an IRES element. Infection was with either empty vector, TAL1-short or TAL1-long. Following induction with tetracycline for 72 h, cells were treated with 20 </a:t>
            </a:r>
            <a:r>
              <a:rPr lang="en-US" dirty="0" err="1">
                <a:solidFill>
                  <a:schemeClr val="tx1"/>
                </a:solidFill>
              </a:rPr>
              <a:t>uM</a:t>
            </a:r>
            <a:r>
              <a:rPr lang="en-US" dirty="0">
                <a:solidFill>
                  <a:schemeClr val="tx1"/>
                </a:solidFill>
              </a:rPr>
              <a:t> hemin to promote erythroid differentiation for the indicated time points. RNA was extracted silencing was measured by real-time PCR for total endogenous TAL1 relative to CycloA and </a:t>
            </a:r>
            <a:r>
              <a:rPr lang="en-US" dirty="0" err="1">
                <a:solidFill>
                  <a:schemeClr val="tx1"/>
                </a:solidFill>
              </a:rPr>
              <a:t>hTBP</a:t>
            </a:r>
            <a:r>
              <a:rPr lang="en-US" dirty="0">
                <a:solidFill>
                  <a:schemeClr val="tx1"/>
                </a:solidFill>
              </a:rPr>
              <a:t> reference genes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(A) and w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hole cell lysate was extracted and subjected to Western blot analysis using the indicated antibodies (S2_Data) (B&amp;C). </a:t>
            </a:r>
            <a:r>
              <a:rPr lang="en-US" dirty="0">
                <a:solidFill>
                  <a:schemeClr val="tx1"/>
                </a:solidFill>
              </a:rPr>
              <a:t>RNA was analyzed by real-time PCR for total mRNA amount of α β, γ globin and SLCA4 relative to CycloA and </a:t>
            </a:r>
            <a:r>
              <a:rPr lang="en-US" dirty="0" err="1">
                <a:solidFill>
                  <a:schemeClr val="tx1"/>
                </a:solidFill>
              </a:rPr>
              <a:t>hTBP</a:t>
            </a:r>
            <a:r>
              <a:rPr lang="en-US" dirty="0">
                <a:solidFill>
                  <a:schemeClr val="tx1"/>
                </a:solidFill>
              </a:rPr>
              <a:t> reference genes after 72h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(D) and 96h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(E) and following treatment with hemin (inducing differentiation) after 72h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(F) and 96h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(G). Cells were seeded and counted every day following labelling by trypan blue following treatment with hemin (inducing differentiation). Live cells are plotted in H and trypan blue labeled cells are plotted in </a:t>
            </a:r>
            <a:r>
              <a:rPr lang="en-US">
                <a:solidFill>
                  <a:schemeClr val="tx1"/>
                </a:solidFill>
              </a:rPr>
              <a:t>I </a:t>
            </a:r>
            <a:r>
              <a:rPr lang="en-US"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the corresponding plots for cells without hemin treatment can be seen in Fig. 6C and D). Plots represent the mean of three independent experiments ± SD (*&lt;0.05, **P &lt; 0.01, ***P&lt;0.001 and ****P&lt;0.0001 Student’s t test).</a:t>
            </a:r>
          </a:p>
        </p:txBody>
      </p:sp>
      <p:sp>
        <p:nvSpPr>
          <p:cNvPr id="9" name="Google Shape;669;p37">
            <a:extLst>
              <a:ext uri="{FF2B5EF4-FFF2-40B4-BE49-F238E27FC236}">
                <a16:creationId xmlns:a16="http://schemas.microsoft.com/office/drawing/2014/main" id="{5D2ABD52-667F-A6CA-DAB9-C7778FF26582}"/>
              </a:ext>
            </a:extLst>
          </p:cNvPr>
          <p:cNvSpPr txBox="1"/>
          <p:nvPr/>
        </p:nvSpPr>
        <p:spPr>
          <a:xfrm>
            <a:off x="259740" y="6173122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dirty="0"/>
              <a:t>H</a:t>
            </a:r>
            <a:endParaRPr sz="229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71;p37">
            <a:extLst>
              <a:ext uri="{FF2B5EF4-FFF2-40B4-BE49-F238E27FC236}">
                <a16:creationId xmlns:a16="http://schemas.microsoft.com/office/drawing/2014/main" id="{D5A7B175-1250-3C14-8A83-64BB2165FB20}"/>
              </a:ext>
            </a:extLst>
          </p:cNvPr>
          <p:cNvSpPr txBox="1"/>
          <p:nvPr/>
        </p:nvSpPr>
        <p:spPr>
          <a:xfrm>
            <a:off x="6569100" y="6169751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dirty="0"/>
              <a:t>I</a:t>
            </a:r>
            <a:endParaRPr sz="229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92034"/>
              </p:ext>
            </p:extLst>
          </p:nvPr>
        </p:nvGraphicFramePr>
        <p:xfrm>
          <a:off x="-112990" y="6581314"/>
          <a:ext cx="6290270" cy="364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4656195" imgH="2698634" progId="Prism8.Document">
                  <p:embed/>
                </p:oleObj>
              </mc:Choice>
              <mc:Fallback>
                <p:oleObj name="Prism 8" r:id="rId2" imgW="4656195" imgH="2698634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12990" y="6581314"/>
                        <a:ext cx="6290270" cy="364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824920"/>
              </p:ext>
            </p:extLst>
          </p:nvPr>
        </p:nvGraphicFramePr>
        <p:xfrm>
          <a:off x="6062386" y="6649843"/>
          <a:ext cx="6283744" cy="3585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4729302" imgH="2698634" progId="Prism8.Document">
                  <p:embed/>
                </p:oleObj>
              </mc:Choice>
              <mc:Fallback>
                <p:oleObj name="Prism 8" r:id="rId4" imgW="4729302" imgH="2698634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62386" y="6649843"/>
                        <a:ext cx="6283744" cy="3585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Google Shape;665;p37">
            <a:extLst>
              <a:ext uri="{FF2B5EF4-FFF2-40B4-BE49-F238E27FC236}">
                <a16:creationId xmlns:a16="http://schemas.microsoft.com/office/drawing/2014/main" id="{14B0154C-2E9F-AD4C-ABC8-1CBE6559F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8986277"/>
              </p:ext>
            </p:extLst>
          </p:nvPr>
        </p:nvGraphicFramePr>
        <p:xfrm>
          <a:off x="32117" y="2128906"/>
          <a:ext cx="6231464" cy="3119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6231464" imgH="3119771" progId="Prism8.Document">
                  <p:embed/>
                </p:oleObj>
              </mc:Choice>
              <mc:Fallback>
                <p:oleObj r:id="rId6" imgW="6231464" imgH="3119771" progId="Prism8.Document">
                  <p:embed/>
                  <p:pic>
                    <p:nvPicPr>
                      <p:cNvPr id="665" name="Google Shape;665;p37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32117" y="2128906"/>
                        <a:ext cx="6231464" cy="3119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666;p37">
            <a:extLst>
              <a:ext uri="{FF2B5EF4-FFF2-40B4-BE49-F238E27FC236}">
                <a16:creationId xmlns:a16="http://schemas.microsoft.com/office/drawing/2014/main" id="{9322C30E-95FA-4143-B15D-F1CBCEB49A89}"/>
              </a:ext>
            </a:extLst>
          </p:cNvPr>
          <p:cNvSpPr txBox="1"/>
          <p:nvPr/>
        </p:nvSpPr>
        <p:spPr>
          <a:xfrm>
            <a:off x="1228676" y="1483776"/>
            <a:ext cx="25273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 h after differentiation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69;p37">
            <a:extLst>
              <a:ext uri="{FF2B5EF4-FFF2-40B4-BE49-F238E27FC236}">
                <a16:creationId xmlns:a16="http://schemas.microsoft.com/office/drawing/2014/main" id="{7B4EBB7B-263F-BB43-83E7-3C57C20AFA3D}"/>
              </a:ext>
            </a:extLst>
          </p:cNvPr>
          <p:cNvSpPr txBox="1"/>
          <p:nvPr/>
        </p:nvSpPr>
        <p:spPr>
          <a:xfrm>
            <a:off x="259740" y="1525240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dirty="0"/>
              <a:t>F</a:t>
            </a:r>
            <a:endParaRPr sz="229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670;p37">
            <a:extLst>
              <a:ext uri="{FF2B5EF4-FFF2-40B4-BE49-F238E27FC236}">
                <a16:creationId xmlns:a16="http://schemas.microsoft.com/office/drawing/2014/main" id="{EB37B5AC-A226-E147-A9F5-5379BB28F7CC}"/>
              </a:ext>
            </a:extLst>
          </p:cNvPr>
          <p:cNvSpPr txBox="1"/>
          <p:nvPr/>
        </p:nvSpPr>
        <p:spPr>
          <a:xfrm>
            <a:off x="7250576" y="1578877"/>
            <a:ext cx="25273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96 h after differentiation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671;p37">
            <a:extLst>
              <a:ext uri="{FF2B5EF4-FFF2-40B4-BE49-F238E27FC236}">
                <a16:creationId xmlns:a16="http://schemas.microsoft.com/office/drawing/2014/main" id="{AD053DCA-0286-DA41-A6C8-1FF1C599A651}"/>
              </a:ext>
            </a:extLst>
          </p:cNvPr>
          <p:cNvSpPr txBox="1"/>
          <p:nvPr/>
        </p:nvSpPr>
        <p:spPr>
          <a:xfrm>
            <a:off x="6569100" y="1525240"/>
            <a:ext cx="287460" cy="44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7" dirty="0"/>
              <a:t>G</a:t>
            </a:r>
            <a:endParaRPr sz="229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Google Shape;673;p37">
            <a:extLst>
              <a:ext uri="{FF2B5EF4-FFF2-40B4-BE49-F238E27FC236}">
                <a16:creationId xmlns:a16="http://schemas.microsoft.com/office/drawing/2014/main" id="{2A02E281-726E-624A-BB3F-F9D798682B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827434"/>
              </p:ext>
            </p:extLst>
          </p:nvPr>
        </p:nvGraphicFramePr>
        <p:xfrm>
          <a:off x="6207434" y="2163661"/>
          <a:ext cx="6092630" cy="305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6092630" imgH="3050263" progId="Prism8.Document">
                  <p:embed/>
                </p:oleObj>
              </mc:Choice>
              <mc:Fallback>
                <p:oleObj r:id="rId8" imgW="6092630" imgH="3050263" progId="Prism8.Document">
                  <p:embed/>
                  <p:pic>
                    <p:nvPicPr>
                      <p:cNvPr id="673" name="Google Shape;673;p37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/>
                      <a:stretch/>
                    </p:blipFill>
                    <p:spPr>
                      <a:xfrm>
                        <a:off x="6207434" y="2163661"/>
                        <a:ext cx="6092630" cy="305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992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"/>
          <p:cNvSpPr/>
          <p:nvPr/>
        </p:nvSpPr>
        <p:spPr>
          <a:xfrm>
            <a:off x="0" y="-32991"/>
            <a:ext cx="40254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Supplementary Figure 2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b="66085"/>
          <a:stretch/>
        </p:blipFill>
        <p:spPr>
          <a:xfrm>
            <a:off x="1318591" y="1370988"/>
            <a:ext cx="9064024" cy="118110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/>
          <p:nvPr/>
        </p:nvSpPr>
        <p:spPr>
          <a:xfrm>
            <a:off x="5057154" y="1991140"/>
            <a:ext cx="985837" cy="3857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3"/>
          <p:cNvSpPr txBox="1"/>
          <p:nvPr/>
        </p:nvSpPr>
        <p:spPr>
          <a:xfrm>
            <a:off x="325552" y="1095422"/>
            <a:ext cx="520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3"/>
          <p:cNvSpPr txBox="1"/>
          <p:nvPr/>
        </p:nvSpPr>
        <p:spPr>
          <a:xfrm>
            <a:off x="313267" y="3535993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2144" y="2358800"/>
            <a:ext cx="8760665" cy="122765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2196763" y="9709794"/>
            <a:ext cx="8398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Jurkat NLO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2931073" y="9709794"/>
            <a:ext cx="8148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Jurkat Del 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325552" y="9572675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6088809" y="9629458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33"/>
          <p:cNvPicPr preferRelativeResize="0"/>
          <p:nvPr/>
        </p:nvPicPr>
        <p:blipFill rotWithShape="1">
          <a:blip r:embed="rId5">
            <a:alphaModFix/>
          </a:blip>
          <a:srcRect l="32410" t="36025" r="46076" b="28803"/>
          <a:stretch/>
        </p:blipFill>
        <p:spPr>
          <a:xfrm>
            <a:off x="1872770" y="10233774"/>
            <a:ext cx="1955380" cy="25402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9" name="Google Shape;349;p33"/>
          <p:cNvSpPr txBox="1"/>
          <p:nvPr/>
        </p:nvSpPr>
        <p:spPr>
          <a:xfrm>
            <a:off x="3801696" y="10845062"/>
            <a:ext cx="13675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TAL1-long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Kda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3"/>
          <p:cNvSpPr txBox="1"/>
          <p:nvPr/>
        </p:nvSpPr>
        <p:spPr>
          <a:xfrm>
            <a:off x="3906160" y="11923739"/>
            <a:ext cx="13675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TAL1-short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 Kda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1" name="Google Shape;351;p33"/>
          <p:cNvGraphicFramePr/>
          <p:nvPr>
            <p:extLst>
              <p:ext uri="{D42A27DB-BD31-4B8C-83A1-F6EECF244321}">
                <p14:modId xmlns:p14="http://schemas.microsoft.com/office/powerpoint/2010/main" val="517168633"/>
              </p:ext>
            </p:extLst>
          </p:nvPr>
        </p:nvGraphicFramePr>
        <p:xfrm>
          <a:off x="6678613" y="10248900"/>
          <a:ext cx="3819525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6" imgW="3819239" imgH="2744374" progId="Prism8.Document">
                  <p:embed/>
                </p:oleObj>
              </mc:Choice>
              <mc:Fallback>
                <p:oleObj name="Prism 8" r:id="rId6" imgW="3819239" imgH="2744374" progId="Prism8.Document">
                  <p:embed/>
                  <p:pic>
                    <p:nvPicPr>
                      <p:cNvPr id="351" name="Google Shape;351;p3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6678613" y="10248900"/>
                        <a:ext cx="3819525" cy="274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979B678-48FA-BC1A-2E59-D510744C064D}"/>
              </a:ext>
            </a:extLst>
          </p:cNvPr>
          <p:cNvSpPr txBox="1"/>
          <p:nvPr/>
        </p:nvSpPr>
        <p:spPr>
          <a:xfrm>
            <a:off x="8126096" y="1888630"/>
            <a:ext cx="39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sz="1800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1B010A-2541-EB4B-8692-7E507CC52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8" y="3687293"/>
            <a:ext cx="9777171" cy="6844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733D6-B211-E048-A255-5A9400E87665}"/>
              </a:ext>
            </a:extLst>
          </p:cNvPr>
          <p:cNvSpPr txBox="1"/>
          <p:nvPr/>
        </p:nvSpPr>
        <p:spPr>
          <a:xfrm>
            <a:off x="9586220" y="3091448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8A1E5A-6FB3-4042-B7CB-3D95874E8176}"/>
              </a:ext>
            </a:extLst>
          </p:cNvPr>
          <p:cNvSpPr txBox="1"/>
          <p:nvPr/>
        </p:nvSpPr>
        <p:spPr>
          <a:xfrm>
            <a:off x="9356595" y="3326129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52F124-4D01-374B-9F6C-49B9842312D3}"/>
              </a:ext>
            </a:extLst>
          </p:cNvPr>
          <p:cNvSpPr txBox="1"/>
          <p:nvPr/>
        </p:nvSpPr>
        <p:spPr>
          <a:xfrm>
            <a:off x="8120823" y="3109589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4E6032-C6BE-CB4B-8CDE-6DA4B76820A7}"/>
              </a:ext>
            </a:extLst>
          </p:cNvPr>
          <p:cNvSpPr txBox="1"/>
          <p:nvPr/>
        </p:nvSpPr>
        <p:spPr>
          <a:xfrm>
            <a:off x="9065899" y="3103812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D9D708-C1C0-6448-9BF6-4A153AA9A7A1}"/>
              </a:ext>
            </a:extLst>
          </p:cNvPr>
          <p:cNvSpPr txBox="1"/>
          <p:nvPr/>
        </p:nvSpPr>
        <p:spPr>
          <a:xfrm>
            <a:off x="6105398" y="3197439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120C46-AA31-FD4A-A365-79B75099A0E4}"/>
              </a:ext>
            </a:extLst>
          </p:cNvPr>
          <p:cNvSpPr txBox="1"/>
          <p:nvPr/>
        </p:nvSpPr>
        <p:spPr>
          <a:xfrm>
            <a:off x="2377112" y="3767818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113463-0E85-4145-AC5A-9BD6758F5BB7}"/>
              </a:ext>
            </a:extLst>
          </p:cNvPr>
          <p:cNvSpPr txBox="1"/>
          <p:nvPr/>
        </p:nvSpPr>
        <p:spPr>
          <a:xfrm>
            <a:off x="2561720" y="3534097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982EB8-F53D-7443-AAAE-E6B7BA10E0DF}"/>
              </a:ext>
            </a:extLst>
          </p:cNvPr>
          <p:cNvSpPr txBox="1"/>
          <p:nvPr/>
        </p:nvSpPr>
        <p:spPr>
          <a:xfrm>
            <a:off x="3499648" y="3767818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B6381E-D3FA-034F-893C-78D5CC80292C}"/>
              </a:ext>
            </a:extLst>
          </p:cNvPr>
          <p:cNvSpPr txBox="1"/>
          <p:nvPr/>
        </p:nvSpPr>
        <p:spPr>
          <a:xfrm>
            <a:off x="2775388" y="3757399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586DF1-E01E-334D-AACA-36F7B05092ED}"/>
              </a:ext>
            </a:extLst>
          </p:cNvPr>
          <p:cNvSpPr txBox="1"/>
          <p:nvPr/>
        </p:nvSpPr>
        <p:spPr>
          <a:xfrm>
            <a:off x="5446402" y="3840366"/>
            <a:ext cx="59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600" b="1" dirty="0"/>
              <a:t>P5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D6B39-659A-0F95-BCF1-BA060C80CD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8" t="39197" r="47158" b="48508"/>
          <a:stretch/>
        </p:blipFill>
        <p:spPr>
          <a:xfrm>
            <a:off x="1870473" y="12875319"/>
            <a:ext cx="2009485" cy="9930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Google Shape;531;p22">
            <a:extLst>
              <a:ext uri="{FF2B5EF4-FFF2-40B4-BE49-F238E27FC236}">
                <a16:creationId xmlns:a16="http://schemas.microsoft.com/office/drawing/2014/main" id="{E1E3374C-CBE9-F0AE-FC60-1AA3290A18FA}"/>
              </a:ext>
            </a:extLst>
          </p:cNvPr>
          <p:cNvSpPr txBox="1"/>
          <p:nvPr/>
        </p:nvSpPr>
        <p:spPr>
          <a:xfrm>
            <a:off x="222770" y="13178423"/>
            <a:ext cx="20094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2400" b="1" dirty="0"/>
              <a:t>α</a:t>
            </a:r>
            <a:r>
              <a:rPr lang="en-US" sz="2400" b="1" dirty="0"/>
              <a:t>- Tubulin</a:t>
            </a:r>
            <a:endParaRPr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A73E1-99A1-455A-40E9-F6FB2F2B18FC}"/>
              </a:ext>
            </a:extLst>
          </p:cNvPr>
          <p:cNvSpPr txBox="1"/>
          <p:nvPr/>
        </p:nvSpPr>
        <p:spPr>
          <a:xfrm>
            <a:off x="924802" y="11358790"/>
            <a:ext cx="133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b="1" dirty="0"/>
              <a:t>TAL1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"/>
          <p:cNvSpPr/>
          <p:nvPr/>
        </p:nvSpPr>
        <p:spPr>
          <a:xfrm>
            <a:off x="0" y="-32991"/>
            <a:ext cx="40254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Supplementary Figure 2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08414-09F3-AB44-88FF-BAFC3A177D3C}"/>
              </a:ext>
            </a:extLst>
          </p:cNvPr>
          <p:cNvGrpSpPr/>
          <p:nvPr/>
        </p:nvGrpSpPr>
        <p:grpSpPr>
          <a:xfrm>
            <a:off x="1545191" y="4215821"/>
            <a:ext cx="4132303" cy="3451753"/>
            <a:chOff x="1669311" y="4265611"/>
            <a:chExt cx="4132303" cy="3451753"/>
          </a:xfrm>
        </p:grpSpPr>
        <p:pic>
          <p:nvPicPr>
            <p:cNvPr id="357" name="Google Shape;357;p2"/>
            <p:cNvPicPr preferRelativeResize="0"/>
            <p:nvPr/>
          </p:nvPicPr>
          <p:blipFill rotWithShape="1">
            <a:blip r:embed="rId3">
              <a:alphaModFix/>
            </a:blip>
            <a:srcRect l="12285" t="37811" r="9799" b="33895"/>
            <a:stretch/>
          </p:blipFill>
          <p:spPr>
            <a:xfrm>
              <a:off x="1669311" y="4807273"/>
              <a:ext cx="2919047" cy="140141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8" name="Google Shape;358;p2"/>
            <p:cNvPicPr preferRelativeResize="0"/>
            <p:nvPr/>
          </p:nvPicPr>
          <p:blipFill rotWithShape="1">
            <a:blip r:embed="rId4">
              <a:alphaModFix/>
            </a:blip>
            <a:srcRect l="6388" t="37396" r="12104" b="27797"/>
            <a:stretch/>
          </p:blipFill>
          <p:spPr>
            <a:xfrm>
              <a:off x="1669311" y="6333857"/>
              <a:ext cx="2919047" cy="138350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59" name="Google Shape;359;p2"/>
            <p:cNvSpPr txBox="1"/>
            <p:nvPr/>
          </p:nvSpPr>
          <p:spPr>
            <a:xfrm>
              <a:off x="1898552" y="4265611"/>
              <a:ext cx="12302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HEK293T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 txBox="1"/>
            <p:nvPr/>
          </p:nvSpPr>
          <p:spPr>
            <a:xfrm>
              <a:off x="3180440" y="4265611"/>
              <a:ext cx="11495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HEK293T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∆CTCF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 txBox="1"/>
            <p:nvPr/>
          </p:nvSpPr>
          <p:spPr>
            <a:xfrm>
              <a:off x="4425730" y="5215594"/>
              <a:ext cx="136755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TAL1-long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49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Kda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 txBox="1"/>
            <p:nvPr/>
          </p:nvSpPr>
          <p:spPr>
            <a:xfrm>
              <a:off x="4434063" y="6539789"/>
              <a:ext cx="136755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TAL1-short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27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Kda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p2"/>
          <p:cNvSpPr txBox="1"/>
          <p:nvPr/>
        </p:nvSpPr>
        <p:spPr>
          <a:xfrm>
            <a:off x="127895" y="3798614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"/>
          <p:cNvSpPr txBox="1"/>
          <p:nvPr/>
        </p:nvSpPr>
        <p:spPr>
          <a:xfrm>
            <a:off x="6013932" y="3806881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"/>
          <p:cNvSpPr txBox="1"/>
          <p:nvPr/>
        </p:nvSpPr>
        <p:spPr>
          <a:xfrm>
            <a:off x="162391" y="352860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"/>
          <p:cNvSpPr txBox="1"/>
          <p:nvPr/>
        </p:nvSpPr>
        <p:spPr>
          <a:xfrm>
            <a:off x="194748" y="10877099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"/>
          <p:cNvSpPr txBox="1"/>
          <p:nvPr/>
        </p:nvSpPr>
        <p:spPr>
          <a:xfrm>
            <a:off x="6080785" y="10877099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" name="Google Shape;363;p2">
            <a:extLst>
              <a:ext uri="{FF2B5EF4-FFF2-40B4-BE49-F238E27FC236}">
                <a16:creationId xmlns:a16="http://schemas.microsoft.com/office/drawing/2014/main" id="{A04CFFD9-6670-5D44-ABED-94D23B1790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500811"/>
              </p:ext>
            </p:extLst>
          </p:nvPr>
        </p:nvGraphicFramePr>
        <p:xfrm>
          <a:off x="5707601" y="4131411"/>
          <a:ext cx="6612294" cy="353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5177311" imgH="2453009" progId="Prism8.Document">
                  <p:embed/>
                </p:oleObj>
              </mc:Choice>
              <mc:Fallback>
                <p:oleObj name="Prism 8" r:id="rId5" imgW="5177311" imgH="2453009" progId="Prism8.Document">
                  <p:embed/>
                  <p:pic>
                    <p:nvPicPr>
                      <p:cNvPr id="3" name="Google Shape;363;p2">
                        <a:extLst>
                          <a:ext uri="{FF2B5EF4-FFF2-40B4-BE49-F238E27FC236}">
                            <a16:creationId xmlns:a16="http://schemas.microsoft.com/office/drawing/2014/main" id="{208845F9-C938-8A4E-BDA5-ACAA7A4C3CDA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5707601" y="4131411"/>
                        <a:ext cx="6612294" cy="3534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409530C-39A4-2241-80DE-482EC0AADFB1}"/>
              </a:ext>
            </a:extLst>
          </p:cNvPr>
          <p:cNvGrpSpPr/>
          <p:nvPr/>
        </p:nvGrpSpPr>
        <p:grpSpPr>
          <a:xfrm>
            <a:off x="198589" y="11189853"/>
            <a:ext cx="4601796" cy="3561896"/>
            <a:chOff x="39448" y="3979330"/>
            <a:chExt cx="4601796" cy="35618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42F4210-6904-BC4F-B566-2F9B57E72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16" t="27905" r="44898" b="64243"/>
            <a:stretch/>
          </p:blipFill>
          <p:spPr>
            <a:xfrm>
              <a:off x="1810310" y="5099975"/>
              <a:ext cx="2451308" cy="121986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Google Shape;531;p22">
              <a:extLst>
                <a:ext uri="{FF2B5EF4-FFF2-40B4-BE49-F238E27FC236}">
                  <a16:creationId xmlns:a16="http://schemas.microsoft.com/office/drawing/2014/main" id="{F32953B2-F3E8-FF45-B2C0-527E7E8FF0C2}"/>
                </a:ext>
              </a:extLst>
            </p:cNvPr>
            <p:cNvSpPr txBox="1"/>
            <p:nvPr/>
          </p:nvSpPr>
          <p:spPr>
            <a:xfrm>
              <a:off x="788748" y="5479094"/>
              <a:ext cx="238656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2400" b="1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Cas9</a:t>
              </a:r>
              <a:endParaRPr sz="2400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D1784B-54BD-BE43-8785-BAB6C6A08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7" t="51997" r="44761" b="40938"/>
            <a:stretch/>
          </p:blipFill>
          <p:spPr>
            <a:xfrm>
              <a:off x="1810310" y="6509033"/>
              <a:ext cx="2418003" cy="103219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985CE8-84E0-4A49-923E-D2A07EC99ABA}"/>
                </a:ext>
              </a:extLst>
            </p:cNvPr>
            <p:cNvSpPr txBox="1"/>
            <p:nvPr/>
          </p:nvSpPr>
          <p:spPr>
            <a:xfrm>
              <a:off x="1567725" y="4397690"/>
              <a:ext cx="17949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dCas9 p300 core (mut) </a:t>
              </a:r>
              <a:endParaRPr lang="en-IN" sz="16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138DB9-D779-D444-8D74-E33346ABC578}"/>
                </a:ext>
              </a:extLst>
            </p:cNvPr>
            <p:cNvSpPr txBox="1"/>
            <p:nvPr/>
          </p:nvSpPr>
          <p:spPr>
            <a:xfrm>
              <a:off x="3127323" y="4409285"/>
              <a:ext cx="151392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dCas9 p300 core (WT) </a:t>
              </a:r>
              <a:endParaRPr lang="en-IN" sz="1600"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1;p22">
              <a:extLst>
                <a:ext uri="{FF2B5EF4-FFF2-40B4-BE49-F238E27FC236}">
                  <a16:creationId xmlns:a16="http://schemas.microsoft.com/office/drawing/2014/main" id="{9DB71749-6D08-F541-AE62-0BF237F6BC91}"/>
                </a:ext>
              </a:extLst>
            </p:cNvPr>
            <p:cNvSpPr txBox="1"/>
            <p:nvPr/>
          </p:nvSpPr>
          <p:spPr>
            <a:xfrm>
              <a:off x="39448" y="6835969"/>
              <a:ext cx="200948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l-GR" sz="2400" b="1" dirty="0"/>
                <a:t>α</a:t>
              </a:r>
              <a:r>
                <a:rPr lang="en-US" sz="2400" b="1" dirty="0"/>
                <a:t>- Tubulin</a:t>
              </a:r>
              <a:endParaRPr sz="2400" b="1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CE4D71-CCEF-334C-B7F9-84106F1A610D}"/>
                </a:ext>
              </a:extLst>
            </p:cNvPr>
            <p:cNvCxnSpPr/>
            <p:nvPr/>
          </p:nvCxnSpPr>
          <p:spPr>
            <a:xfrm>
              <a:off x="1810310" y="4447655"/>
              <a:ext cx="28309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ED2AC-DFA5-5947-8D5E-755CD40F215E}"/>
                </a:ext>
              </a:extLst>
            </p:cNvPr>
            <p:cNvSpPr txBox="1"/>
            <p:nvPr/>
          </p:nvSpPr>
          <p:spPr>
            <a:xfrm>
              <a:off x="1810310" y="3979330"/>
              <a:ext cx="2592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L" sz="2400" dirty="0"/>
                <a:t>HEK293T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CFCF51F-64E9-FF3B-EDCD-58A94E5F9F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4" t="58338" r="38574" b="31259"/>
          <a:stretch/>
        </p:blipFill>
        <p:spPr>
          <a:xfrm>
            <a:off x="1545191" y="7814194"/>
            <a:ext cx="2967141" cy="12610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Google Shape;531;p22">
            <a:extLst>
              <a:ext uri="{FF2B5EF4-FFF2-40B4-BE49-F238E27FC236}">
                <a16:creationId xmlns:a16="http://schemas.microsoft.com/office/drawing/2014/main" id="{083132B8-93AB-BB1E-D5C7-DB30E4733714}"/>
              </a:ext>
            </a:extLst>
          </p:cNvPr>
          <p:cNvSpPr txBox="1"/>
          <p:nvPr/>
        </p:nvSpPr>
        <p:spPr>
          <a:xfrm>
            <a:off x="-40034" y="8273526"/>
            <a:ext cx="20094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2400" b="1" dirty="0"/>
              <a:t>α</a:t>
            </a:r>
            <a:r>
              <a:rPr lang="en-US" sz="2400" b="1" dirty="0"/>
              <a:t>- Tubulin</a:t>
            </a:r>
            <a:endParaRPr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5410B-1062-6CBC-495E-8F61AA19D07D}"/>
              </a:ext>
            </a:extLst>
          </p:cNvPr>
          <p:cNvSpPr txBox="1"/>
          <p:nvPr/>
        </p:nvSpPr>
        <p:spPr>
          <a:xfrm>
            <a:off x="422821" y="6024173"/>
            <a:ext cx="133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b="1" dirty="0"/>
              <a:t>TAL1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2E103A-97BB-228E-FBD3-471C1E0D7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61" y="11334557"/>
            <a:ext cx="5526155" cy="3534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76521-EF65-4E45-8383-600DA4B25F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4601"/>
          <a:stretch/>
        </p:blipFill>
        <p:spPr>
          <a:xfrm>
            <a:off x="223185" y="-109452"/>
            <a:ext cx="10691981" cy="41462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2;p2">
            <a:extLst>
              <a:ext uri="{FF2B5EF4-FFF2-40B4-BE49-F238E27FC236}">
                <a16:creationId xmlns:a16="http://schemas.microsoft.com/office/drawing/2014/main" id="{66132B05-3377-7D49-920B-BDB77E4A5BC1}"/>
              </a:ext>
            </a:extLst>
          </p:cNvPr>
          <p:cNvSpPr txBox="1"/>
          <p:nvPr/>
        </p:nvSpPr>
        <p:spPr>
          <a:xfrm>
            <a:off x="568654" y="9133193"/>
            <a:ext cx="10673691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Supplementary Figure 2: A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Sequencing of 5’ RACE PCR in Jurkat cells aligned to TAL1 locus. Peaks mark the sequence of the 5’ UTR. Red asterisk marks a peak that did not align to any known TSS.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Schematic representation of TAL1 mRNA isoforms. Rectangles: exons, black lines: introns; arrow: transcription initiation site.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C&amp;D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whole cell lysate was extracted from Jurkat NLO cells, expressing TAL1 exogenously, and enhancer mutated cells Jurkat Del-12 , and subjected to western blot analysis using the indicated antibodies (S2_Data) (C). RNA was extracted and real-time PCR was conducted TAL1 promoter relative to to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CycloA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hTBP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reference genes (S1_Data) (D). </a:t>
            </a:r>
            <a:r>
              <a:rPr lang="en-US" sz="1600" b="1" dirty="0">
                <a:solidFill>
                  <a:schemeClr val="tx1"/>
                </a:solidFill>
              </a:rPr>
              <a:t>E.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Schematic representation of TAL1 genomic locus. Rectangles: exons, black lines: introns, arrow: transcription initiation site.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F-H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Whole cell lysate was extracted from HEK293T cells and CTCF mutated cells, HEK293T ∆CTCF, and subjected to western blot analysis using the indicated antibodies (S2_Data) (F). RNA was extracted and analyzed by real-time PCR for each of TAL1’s promoters relative to CycloA and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hTBP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reference genes (S1_Data) (G).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H.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HEK293T cells were transfected with either dCas9-p300 core (mut) or dCas9-p300 core (WT) with four gRNAs targeted to the TAL1 -60 enhancer for 30 h. Whole cell lysate was extracted and subjected to Western blot analysis using the indicated antibodies (S2_Data) .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I&amp;</a:t>
            </a:r>
            <a:r>
              <a:rPr lang="en-US" sz="1600" b="1" dirty="0">
                <a:solidFill>
                  <a:schemeClr val="tx1"/>
                </a:solidFill>
              </a:rPr>
              <a:t>J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Jurkat cells were transfected with siKMT2B or a negative control siRNA (</a:t>
            </a:r>
            <a:r>
              <a:rPr lang="en-US" sz="160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siGFP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), and RNA was extracted 72 hours post-transfection. Real-time PCR was performed to KMT2B total mRNA amount relative to CycloA and </a:t>
            </a:r>
            <a:r>
              <a:rPr lang="en-US" sz="160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hTBP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reference genes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(I) and total mRNA amount of TAL1 relative to CycloA and </a:t>
            </a:r>
            <a:r>
              <a:rPr lang="en-US" sz="160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hTBP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reference genes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(J). 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 mean was calculated from three independent biological experiments, each performed with three technical replicates.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K-M.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Jurkat cells were treated with 6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μM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CPT for 6 h and analyzed by real-time PCR for total mRNA amount of CycloA relative to 18S reference gene transcribed by Polymerase I (K) and TAL1 relative to 18S reference gene (L) and for ∆Ex3 relative to TAL1 total mRNA amount. PSI was calculated by ∆Ex3 relative to TAL1 total mRNA (S1_Data) (M). </a:t>
            </a:r>
            <a:endParaRPr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445;p4">
            <a:extLst>
              <a:ext uri="{FF2B5EF4-FFF2-40B4-BE49-F238E27FC236}">
                <a16:creationId xmlns:a16="http://schemas.microsoft.com/office/drawing/2014/main" id="{71A51A94-6111-3546-8278-DB2E45947B62}"/>
              </a:ext>
            </a:extLst>
          </p:cNvPr>
          <p:cNvSpPr txBox="1"/>
          <p:nvPr/>
        </p:nvSpPr>
        <p:spPr>
          <a:xfrm>
            <a:off x="204295" y="267722"/>
            <a:ext cx="3492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J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46;p4">
            <a:extLst>
              <a:ext uri="{FF2B5EF4-FFF2-40B4-BE49-F238E27FC236}">
                <a16:creationId xmlns:a16="http://schemas.microsoft.com/office/drawing/2014/main" id="{BDC93E58-5590-8F4A-A82E-71A602A072BD}"/>
              </a:ext>
            </a:extLst>
          </p:cNvPr>
          <p:cNvSpPr txBox="1"/>
          <p:nvPr/>
        </p:nvSpPr>
        <p:spPr>
          <a:xfrm>
            <a:off x="5905500" y="136020"/>
            <a:ext cx="15959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K</a:t>
            </a:r>
            <a:endParaRPr dirty="0"/>
          </a:p>
        </p:txBody>
      </p:sp>
      <p:sp>
        <p:nvSpPr>
          <p:cNvPr id="16" name="Google Shape;487;p5">
            <a:extLst>
              <a:ext uri="{FF2B5EF4-FFF2-40B4-BE49-F238E27FC236}">
                <a16:creationId xmlns:a16="http://schemas.microsoft.com/office/drawing/2014/main" id="{FE3EB151-BDCC-F14F-BF7A-8E0880A8653B}"/>
              </a:ext>
            </a:extLst>
          </p:cNvPr>
          <p:cNvSpPr txBox="1"/>
          <p:nvPr/>
        </p:nvSpPr>
        <p:spPr>
          <a:xfrm>
            <a:off x="5905500" y="4504461"/>
            <a:ext cx="60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M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09;p36">
            <a:extLst>
              <a:ext uri="{FF2B5EF4-FFF2-40B4-BE49-F238E27FC236}">
                <a16:creationId xmlns:a16="http://schemas.microsoft.com/office/drawing/2014/main" id="{965D75D5-BD9D-AD40-8BC4-525750DD405F}"/>
              </a:ext>
            </a:extLst>
          </p:cNvPr>
          <p:cNvSpPr txBox="1"/>
          <p:nvPr/>
        </p:nvSpPr>
        <p:spPr>
          <a:xfrm>
            <a:off x="217525" y="4504461"/>
            <a:ext cx="274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BE30F-012A-DCA8-84FD-193DDDDA0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4" y="263527"/>
            <a:ext cx="5479647" cy="3504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11E5F-2D72-78D4-CA62-47E7E7103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2" y="510247"/>
            <a:ext cx="4993953" cy="3191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36B763-547B-C850-DAC9-76832E68BF42}"/>
              </a:ext>
            </a:extLst>
          </p:cNvPr>
          <p:cNvSpPr txBox="1"/>
          <p:nvPr/>
        </p:nvSpPr>
        <p:spPr>
          <a:xfrm rot="16200000">
            <a:off x="5338621" y="2090484"/>
            <a:ext cx="2421891" cy="30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b="1" dirty="0"/>
              <a:t>Cyclo A total mRNA</a:t>
            </a:r>
            <a:endParaRPr lang="en-IL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69EC82-3582-7961-C898-EF4F22160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9" y="4916676"/>
            <a:ext cx="4693071" cy="3001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F68F1-811F-2C07-0A75-2DF91FD0A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99" y="4798687"/>
            <a:ext cx="4881417" cy="31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1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/>
          <p:nvPr/>
        </p:nvSpPr>
        <p:spPr>
          <a:xfrm>
            <a:off x="0" y="-32991"/>
            <a:ext cx="40254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Supplementary Figure 3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5"/>
          <p:cNvSpPr/>
          <p:nvPr/>
        </p:nvSpPr>
        <p:spPr>
          <a:xfrm>
            <a:off x="806439" y="10257166"/>
            <a:ext cx="10273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Supplementary Figure 3: A-C.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HEK293T cells were co-transfected with TAL1 promoters: promoters 1-3, 4, 5 and exon 4 as a negative control. The second plasmid was an empty vector, TAL1-short or TAL1-long. After 30 h 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RNA was extracted and real-time PCR was performed to TAL1 total mRNA amount relative to CycloA and </a:t>
            </a:r>
            <a:r>
              <a:rPr lang="en-US" sz="160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hTBP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reference genes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(A) and 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whole cell lysate was extracted and subjected to Western blot analysis using the indicated antibodies (S2_Data) (B) and RNA was extracted and analyzed by real-time PCR for luciferase mRNA relative to renilla mRNA (S1_Data) (C).</a:t>
            </a:r>
            <a:endParaRPr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9" name="Google Shape;379;p35"/>
          <p:cNvGraphicFramePr/>
          <p:nvPr>
            <p:extLst>
              <p:ext uri="{D42A27DB-BD31-4B8C-83A1-F6EECF244321}">
                <p14:modId xmlns:p14="http://schemas.microsoft.com/office/powerpoint/2010/main" val="529017093"/>
              </p:ext>
            </p:extLst>
          </p:nvPr>
        </p:nvGraphicFramePr>
        <p:xfrm>
          <a:off x="346865" y="6120049"/>
          <a:ext cx="4407796" cy="4015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3393559" imgH="3014129" progId="Prism8.Document">
                  <p:embed/>
                </p:oleObj>
              </mc:Choice>
              <mc:Fallback>
                <p:oleObj name="Prism 8" r:id="rId3" imgW="3393559" imgH="3014129" progId="Prism8.Document">
                  <p:embed/>
                  <p:pic>
                    <p:nvPicPr>
                      <p:cNvPr id="379" name="Google Shape;379;p3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346865" y="6120049"/>
                        <a:ext cx="4407796" cy="40159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6676AB-38FD-8640-980A-D5BB1721915E}"/>
              </a:ext>
            </a:extLst>
          </p:cNvPr>
          <p:cNvSpPr txBox="1"/>
          <p:nvPr/>
        </p:nvSpPr>
        <p:spPr>
          <a:xfrm>
            <a:off x="7720686" y="1285692"/>
            <a:ext cx="82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</a:t>
            </a:r>
          </a:p>
          <a:p>
            <a:r>
              <a:rPr lang="en-US" sz="1600" b="1" dirty="0"/>
              <a:t>Empty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7A58A-9ADA-2A40-A36A-B2AF2B73F4F0}"/>
              </a:ext>
            </a:extLst>
          </p:cNvPr>
          <p:cNvSpPr txBox="1"/>
          <p:nvPr/>
        </p:nvSpPr>
        <p:spPr>
          <a:xfrm>
            <a:off x="8829638" y="1039470"/>
            <a:ext cx="85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Tal1-short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F0D0-437D-3544-9643-B44B50A93C28}"/>
              </a:ext>
            </a:extLst>
          </p:cNvPr>
          <p:cNvSpPr txBox="1"/>
          <p:nvPr/>
        </p:nvSpPr>
        <p:spPr>
          <a:xfrm>
            <a:off x="9687980" y="1039470"/>
            <a:ext cx="87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Tal1-long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1772C-A8AE-2C4A-85AA-3075D1DA75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50125" r="45230" b="18361"/>
          <a:stretch/>
        </p:blipFill>
        <p:spPr>
          <a:xfrm>
            <a:off x="7448811" y="1977818"/>
            <a:ext cx="3323439" cy="27706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AF95DED-2A11-4D4D-9DA9-F004E62FBC7A}"/>
              </a:ext>
            </a:extLst>
          </p:cNvPr>
          <p:cNvGrpSpPr/>
          <p:nvPr/>
        </p:nvGrpSpPr>
        <p:grpSpPr>
          <a:xfrm>
            <a:off x="10904184" y="2103318"/>
            <a:ext cx="1692124" cy="830998"/>
            <a:chOff x="4320661" y="3488674"/>
            <a:chExt cx="785878" cy="3311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22E372-6A18-564D-8968-DFE2DCEA50A0}"/>
                </a:ext>
              </a:extLst>
            </p:cNvPr>
            <p:cNvSpPr txBox="1"/>
            <p:nvPr/>
          </p:nvSpPr>
          <p:spPr>
            <a:xfrm>
              <a:off x="4468796" y="3488674"/>
              <a:ext cx="637743" cy="3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Tal1-long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AAA164E-1CFA-3B42-84F8-2FF3E6E8E610}"/>
                </a:ext>
              </a:extLst>
            </p:cNvPr>
            <p:cNvCxnSpPr/>
            <p:nvPr/>
          </p:nvCxnSpPr>
          <p:spPr>
            <a:xfrm flipH="1">
              <a:off x="4320661" y="3648862"/>
              <a:ext cx="1631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D36189-4121-A747-8C75-7BCD7058EBA0}"/>
              </a:ext>
            </a:extLst>
          </p:cNvPr>
          <p:cNvGrpSpPr/>
          <p:nvPr/>
        </p:nvGrpSpPr>
        <p:grpSpPr>
          <a:xfrm>
            <a:off x="10970068" y="3505508"/>
            <a:ext cx="1651525" cy="830997"/>
            <a:chOff x="4320661" y="3524770"/>
            <a:chExt cx="767023" cy="3311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F5F804-FB8F-F746-961D-E9F4E76A039E}"/>
                </a:ext>
              </a:extLst>
            </p:cNvPr>
            <p:cNvSpPr txBox="1"/>
            <p:nvPr/>
          </p:nvSpPr>
          <p:spPr>
            <a:xfrm>
              <a:off x="4449941" y="3524770"/>
              <a:ext cx="637743" cy="3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Tal1- short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4CB4F4F-6E71-3E46-8D77-9FCB623FCBD2}"/>
                </a:ext>
              </a:extLst>
            </p:cNvPr>
            <p:cNvCxnSpPr/>
            <p:nvPr/>
          </p:nvCxnSpPr>
          <p:spPr>
            <a:xfrm flipH="1">
              <a:off x="4320661" y="3648862"/>
              <a:ext cx="1631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2D38D49-49AF-AF4B-AE12-E63B0C0B9A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39674" r="45429" b="50229"/>
          <a:stretch/>
        </p:blipFill>
        <p:spPr>
          <a:xfrm>
            <a:off x="7437340" y="5142413"/>
            <a:ext cx="3367169" cy="9541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Google Shape;531;p22">
            <a:extLst>
              <a:ext uri="{FF2B5EF4-FFF2-40B4-BE49-F238E27FC236}">
                <a16:creationId xmlns:a16="http://schemas.microsoft.com/office/drawing/2014/main" id="{99CF7654-C6F9-CA4D-BC90-5EFEAB6578D2}"/>
              </a:ext>
            </a:extLst>
          </p:cNvPr>
          <p:cNvSpPr txBox="1"/>
          <p:nvPr/>
        </p:nvSpPr>
        <p:spPr>
          <a:xfrm>
            <a:off x="5695492" y="5320346"/>
            <a:ext cx="21486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2400" b="1" dirty="0"/>
              <a:t>α</a:t>
            </a:r>
            <a:r>
              <a:rPr lang="en-US" sz="2400" b="1" dirty="0"/>
              <a:t>- Tubulin</a:t>
            </a:r>
            <a:endParaRPr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465A19-F4A5-D94C-8893-8BB588E88037}"/>
              </a:ext>
            </a:extLst>
          </p:cNvPr>
          <p:cNvSpPr txBox="1"/>
          <p:nvPr/>
        </p:nvSpPr>
        <p:spPr>
          <a:xfrm>
            <a:off x="6441183" y="2934316"/>
            <a:ext cx="133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b="1" dirty="0"/>
              <a:t>TAL1</a:t>
            </a:r>
          </a:p>
        </p:txBody>
      </p:sp>
      <p:sp>
        <p:nvSpPr>
          <p:cNvPr id="21" name="Google Shape;338;p33">
            <a:extLst>
              <a:ext uri="{FF2B5EF4-FFF2-40B4-BE49-F238E27FC236}">
                <a16:creationId xmlns:a16="http://schemas.microsoft.com/office/drawing/2014/main" id="{FD009D50-5F88-D949-ADB3-C657CE2EC65D}"/>
              </a:ext>
            </a:extLst>
          </p:cNvPr>
          <p:cNvSpPr txBox="1"/>
          <p:nvPr/>
        </p:nvSpPr>
        <p:spPr>
          <a:xfrm>
            <a:off x="325552" y="1095422"/>
            <a:ext cx="520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9;p33">
            <a:extLst>
              <a:ext uri="{FF2B5EF4-FFF2-40B4-BE49-F238E27FC236}">
                <a16:creationId xmlns:a16="http://schemas.microsoft.com/office/drawing/2014/main" id="{B7550324-BB3D-994F-929B-6F1CAE20B928}"/>
              </a:ext>
            </a:extLst>
          </p:cNvPr>
          <p:cNvSpPr txBox="1"/>
          <p:nvPr/>
        </p:nvSpPr>
        <p:spPr>
          <a:xfrm>
            <a:off x="5695492" y="1193378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88A8D6-0BDA-6DCA-A80F-A14749A0D8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9" y="1673882"/>
            <a:ext cx="5471356" cy="3663252"/>
          </a:xfrm>
          <a:prstGeom prst="rect">
            <a:avLst/>
          </a:prstGeom>
        </p:spPr>
      </p:pic>
      <p:sp>
        <p:nvSpPr>
          <p:cNvPr id="18" name="Google Shape;338;p33">
            <a:extLst>
              <a:ext uri="{FF2B5EF4-FFF2-40B4-BE49-F238E27FC236}">
                <a16:creationId xmlns:a16="http://schemas.microsoft.com/office/drawing/2014/main" id="{9A1BA4BC-B920-B721-7CD1-428F43AB51FE}"/>
              </a:ext>
            </a:extLst>
          </p:cNvPr>
          <p:cNvSpPr txBox="1"/>
          <p:nvPr/>
        </p:nvSpPr>
        <p:spPr>
          <a:xfrm>
            <a:off x="346865" y="6084065"/>
            <a:ext cx="5208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/>
          <p:nvPr/>
        </p:nvSpPr>
        <p:spPr>
          <a:xfrm>
            <a:off x="0" y="-32991"/>
            <a:ext cx="40254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Supplementary Figure 4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" name="Google Shape;385;p36"/>
          <p:cNvGrpSpPr/>
          <p:nvPr/>
        </p:nvGrpSpPr>
        <p:grpSpPr>
          <a:xfrm>
            <a:off x="686076" y="921116"/>
            <a:ext cx="5409924" cy="4706196"/>
            <a:chOff x="2139160" y="921490"/>
            <a:chExt cx="5409924" cy="4706196"/>
          </a:xfrm>
        </p:grpSpPr>
        <p:sp>
          <p:nvSpPr>
            <p:cNvPr id="386" name="Google Shape;386;p36"/>
            <p:cNvSpPr txBox="1"/>
            <p:nvPr/>
          </p:nvSpPr>
          <p:spPr>
            <a:xfrm>
              <a:off x="2304958" y="3686524"/>
              <a:ext cx="1074495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TCF-12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 txBox="1"/>
            <p:nvPr/>
          </p:nvSpPr>
          <p:spPr>
            <a:xfrm>
              <a:off x="2342250" y="2926586"/>
              <a:ext cx="1037203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*</a:t>
              </a:r>
              <a:endParaRPr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 txBox="1"/>
            <p:nvPr/>
          </p:nvSpPr>
          <p:spPr>
            <a:xfrm>
              <a:off x="2352009" y="3023541"/>
              <a:ext cx="1027444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TCF-3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 txBox="1"/>
            <p:nvPr/>
          </p:nvSpPr>
          <p:spPr>
            <a:xfrm>
              <a:off x="2139160" y="4686922"/>
              <a:ext cx="1240293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GFP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0" name="Google Shape;390;p36"/>
            <p:cNvGrpSpPr/>
            <p:nvPr/>
          </p:nvGrpSpPr>
          <p:grpSpPr>
            <a:xfrm>
              <a:off x="3612174" y="1463317"/>
              <a:ext cx="1137173" cy="276999"/>
              <a:chOff x="3840779" y="3171125"/>
              <a:chExt cx="1137173" cy="276999"/>
            </a:xfrm>
          </p:grpSpPr>
          <p:cxnSp>
            <p:nvCxnSpPr>
              <p:cNvPr id="391" name="Google Shape;391;p36"/>
              <p:cNvCxnSpPr/>
              <p:nvPr/>
            </p:nvCxnSpPr>
            <p:spPr>
              <a:xfrm>
                <a:off x="3886073" y="3429915"/>
                <a:ext cx="1046585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92" name="Google Shape;392;p36"/>
              <p:cNvSpPr txBox="1"/>
              <p:nvPr/>
            </p:nvSpPr>
            <p:spPr>
              <a:xfrm>
                <a:off x="3840779" y="3171125"/>
                <a:ext cx="113717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Input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3" name="Google Shape;393;p36"/>
            <p:cNvGrpSpPr/>
            <p:nvPr/>
          </p:nvGrpSpPr>
          <p:grpSpPr>
            <a:xfrm>
              <a:off x="5841425" y="1463317"/>
              <a:ext cx="1027741" cy="276999"/>
              <a:chOff x="5841425" y="3186101"/>
              <a:chExt cx="1027741" cy="276999"/>
            </a:xfrm>
          </p:grpSpPr>
          <p:cxnSp>
            <p:nvCxnSpPr>
              <p:cNvPr id="394" name="Google Shape;394;p36"/>
              <p:cNvCxnSpPr/>
              <p:nvPr/>
            </p:nvCxnSpPr>
            <p:spPr>
              <a:xfrm>
                <a:off x="5841425" y="3436283"/>
                <a:ext cx="1027741" cy="635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95" name="Google Shape;395;p36"/>
              <p:cNvSpPr txBox="1"/>
              <p:nvPr/>
            </p:nvSpPr>
            <p:spPr>
              <a:xfrm>
                <a:off x="5935756" y="3186101"/>
                <a:ext cx="83907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IP:GFP</a:t>
                </a:r>
                <a:endParaRPr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6" name="Google Shape;396;p36"/>
            <p:cNvGrpSpPr/>
            <p:nvPr/>
          </p:nvGrpSpPr>
          <p:grpSpPr>
            <a:xfrm>
              <a:off x="3476806" y="943686"/>
              <a:ext cx="1937574" cy="1997847"/>
              <a:chOff x="3476806" y="2666470"/>
              <a:chExt cx="1937574" cy="1997847"/>
            </a:xfrm>
          </p:grpSpPr>
          <p:sp>
            <p:nvSpPr>
              <p:cNvPr id="397" name="Google Shape;397;p36"/>
              <p:cNvSpPr txBox="1"/>
              <p:nvPr/>
            </p:nvSpPr>
            <p:spPr>
              <a:xfrm rot="-3453865">
                <a:off x="4030805" y="3755680"/>
                <a:ext cx="164894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GFP-TAL1-ong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6"/>
              <p:cNvSpPr txBox="1"/>
              <p:nvPr/>
            </p:nvSpPr>
            <p:spPr>
              <a:xfrm rot="-3453865">
                <a:off x="3632141" y="3794292"/>
                <a:ext cx="155745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GFP-TAL1-short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6"/>
              <p:cNvSpPr txBox="1"/>
              <p:nvPr/>
            </p:nvSpPr>
            <p:spPr>
              <a:xfrm rot="-3453865">
                <a:off x="3085748" y="3526894"/>
                <a:ext cx="219110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GFP-empty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00" name="Google Shape;400;p36"/>
            <p:cNvPicPr preferRelativeResize="0"/>
            <p:nvPr/>
          </p:nvPicPr>
          <p:blipFill rotWithShape="1">
            <a:blip r:embed="rId3">
              <a:alphaModFix/>
            </a:blip>
            <a:srcRect l="16180" t="33856" r="14354" b="52661"/>
            <a:stretch/>
          </p:blipFill>
          <p:spPr>
            <a:xfrm>
              <a:off x="3374244" y="3531627"/>
              <a:ext cx="3618870" cy="504616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01" name="Google Shape;401;p36"/>
            <p:cNvPicPr preferRelativeResize="0"/>
            <p:nvPr/>
          </p:nvPicPr>
          <p:blipFill rotWithShape="1">
            <a:blip r:embed="rId4">
              <a:alphaModFix/>
            </a:blip>
            <a:srcRect l="13089" t="31494" r="16572" b="54840"/>
            <a:stretch/>
          </p:blipFill>
          <p:spPr>
            <a:xfrm>
              <a:off x="3374244" y="2878831"/>
              <a:ext cx="3618864" cy="509493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02" name="Google Shape;402;p36"/>
            <p:cNvPicPr preferRelativeResize="0"/>
            <p:nvPr/>
          </p:nvPicPr>
          <p:blipFill rotWithShape="1">
            <a:blip r:embed="rId5">
              <a:alphaModFix/>
            </a:blip>
            <a:srcRect l="15447" t="35718" r="16671" b="28456"/>
            <a:stretch/>
          </p:blipFill>
          <p:spPr>
            <a:xfrm>
              <a:off x="3363704" y="4137832"/>
              <a:ext cx="3647278" cy="1489854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403" name="Google Shape;403;p36"/>
            <p:cNvGrpSpPr/>
            <p:nvPr/>
          </p:nvGrpSpPr>
          <p:grpSpPr>
            <a:xfrm>
              <a:off x="5611510" y="921490"/>
              <a:ext cx="1937574" cy="1997847"/>
              <a:chOff x="3476806" y="2666470"/>
              <a:chExt cx="1937574" cy="1997847"/>
            </a:xfrm>
          </p:grpSpPr>
          <p:sp>
            <p:nvSpPr>
              <p:cNvPr id="404" name="Google Shape;404;p36"/>
              <p:cNvSpPr txBox="1"/>
              <p:nvPr/>
            </p:nvSpPr>
            <p:spPr>
              <a:xfrm rot="-3453865">
                <a:off x="4030805" y="3755680"/>
                <a:ext cx="164894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GFP-TAL1-ong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36"/>
              <p:cNvSpPr txBox="1"/>
              <p:nvPr/>
            </p:nvSpPr>
            <p:spPr>
              <a:xfrm rot="-3453865">
                <a:off x="3632141" y="3794292"/>
                <a:ext cx="155745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GFP-TAL1-short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36"/>
              <p:cNvSpPr txBox="1"/>
              <p:nvPr/>
            </p:nvSpPr>
            <p:spPr>
              <a:xfrm rot="-3453865">
                <a:off x="3085748" y="3526894"/>
                <a:ext cx="219110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GFP-empty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7" name="Google Shape;407;p36"/>
          <p:cNvSpPr txBox="1"/>
          <p:nvPr/>
        </p:nvSpPr>
        <p:spPr>
          <a:xfrm>
            <a:off x="749146" y="1243594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408" name="Google Shape;408;p36"/>
          <p:cNvSpPr txBox="1"/>
          <p:nvPr/>
        </p:nvSpPr>
        <p:spPr>
          <a:xfrm>
            <a:off x="7694727" y="6354295"/>
            <a:ext cx="274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</a:t>
            </a:r>
            <a:endParaRPr dirty="0"/>
          </a:p>
        </p:txBody>
      </p:sp>
      <p:sp>
        <p:nvSpPr>
          <p:cNvPr id="409" name="Google Shape;409;p36"/>
          <p:cNvSpPr txBox="1"/>
          <p:nvPr/>
        </p:nvSpPr>
        <p:spPr>
          <a:xfrm>
            <a:off x="946208" y="11340687"/>
            <a:ext cx="274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E</a:t>
            </a:r>
            <a:endParaRPr dirty="0"/>
          </a:p>
        </p:txBody>
      </p:sp>
      <p:graphicFrame>
        <p:nvGraphicFramePr>
          <p:cNvPr id="410" name="Google Shape;410;p36"/>
          <p:cNvGraphicFramePr/>
          <p:nvPr>
            <p:extLst>
              <p:ext uri="{D42A27DB-BD31-4B8C-83A1-F6EECF244321}">
                <p14:modId xmlns:p14="http://schemas.microsoft.com/office/powerpoint/2010/main" val="2367612709"/>
              </p:ext>
            </p:extLst>
          </p:nvPr>
        </p:nvGraphicFramePr>
        <p:xfrm>
          <a:off x="1599805" y="11104616"/>
          <a:ext cx="5765739" cy="2977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14" name="Google Shape;41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934" y="6955603"/>
            <a:ext cx="7588726" cy="374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7F48-B220-324E-8315-01FA5EF662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7294"/>
          <a:stretch/>
        </p:blipFill>
        <p:spPr>
          <a:xfrm>
            <a:off x="8000770" y="6955603"/>
            <a:ext cx="3647278" cy="3797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F3BF4E-692D-DA4E-9D85-981D335A0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3796" y="7376730"/>
            <a:ext cx="1295400" cy="1511300"/>
          </a:xfrm>
          <a:prstGeom prst="rect">
            <a:avLst/>
          </a:prstGeom>
        </p:spPr>
      </p:pic>
      <p:sp>
        <p:nvSpPr>
          <p:cNvPr id="34" name="Google Shape;408;p36">
            <a:extLst>
              <a:ext uri="{FF2B5EF4-FFF2-40B4-BE49-F238E27FC236}">
                <a16:creationId xmlns:a16="http://schemas.microsoft.com/office/drawing/2014/main" id="{15B8EFFA-14B0-0B44-B586-3AB2F7F37BDE}"/>
              </a:ext>
            </a:extLst>
          </p:cNvPr>
          <p:cNvSpPr txBox="1"/>
          <p:nvPr/>
        </p:nvSpPr>
        <p:spPr>
          <a:xfrm>
            <a:off x="6797729" y="1243614"/>
            <a:ext cx="2743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dirty="0"/>
          </a:p>
        </p:txBody>
      </p:sp>
      <p:sp>
        <p:nvSpPr>
          <p:cNvPr id="36" name="Google Shape;408;p36">
            <a:extLst>
              <a:ext uri="{FF2B5EF4-FFF2-40B4-BE49-F238E27FC236}">
                <a16:creationId xmlns:a16="http://schemas.microsoft.com/office/drawing/2014/main" id="{120E6691-4303-AE44-8FD6-DD15C66B6818}"/>
              </a:ext>
            </a:extLst>
          </p:cNvPr>
          <p:cNvSpPr txBox="1"/>
          <p:nvPr/>
        </p:nvSpPr>
        <p:spPr>
          <a:xfrm>
            <a:off x="282631" y="6342061"/>
            <a:ext cx="274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</a:t>
            </a:r>
            <a:endParaRPr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7AC6B1A-1BE7-5840-A458-BD5BAA2C1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50382" r="64581" b="28534"/>
          <a:stretch/>
        </p:blipFill>
        <p:spPr>
          <a:xfrm>
            <a:off x="7925690" y="2529832"/>
            <a:ext cx="2193671" cy="16999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6861D1B-854B-0D45-9D16-43C95A544E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43131" r="69253" b="46744"/>
          <a:stretch/>
        </p:blipFill>
        <p:spPr>
          <a:xfrm>
            <a:off x="7925690" y="4365811"/>
            <a:ext cx="2193670" cy="7340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3" name="Google Shape;531;p22">
            <a:extLst>
              <a:ext uri="{FF2B5EF4-FFF2-40B4-BE49-F238E27FC236}">
                <a16:creationId xmlns:a16="http://schemas.microsoft.com/office/drawing/2014/main" id="{D3BB4660-FB86-F240-961F-3BFF49D2BBAB}"/>
              </a:ext>
            </a:extLst>
          </p:cNvPr>
          <p:cNvSpPr txBox="1"/>
          <p:nvPr/>
        </p:nvSpPr>
        <p:spPr>
          <a:xfrm>
            <a:off x="6521502" y="4463739"/>
            <a:ext cx="20402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l-GR" sz="2000" b="1" dirty="0"/>
              <a:t>α</a:t>
            </a:r>
            <a:r>
              <a:rPr lang="en-US" sz="2000" b="1" dirty="0"/>
              <a:t>- Tubulin</a:t>
            </a:r>
            <a:endParaRPr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833129-A33C-604C-AF09-F658E9D6C1FC}"/>
              </a:ext>
            </a:extLst>
          </p:cNvPr>
          <p:cNvSpPr txBox="1"/>
          <p:nvPr/>
        </p:nvSpPr>
        <p:spPr>
          <a:xfrm>
            <a:off x="7025861" y="3053170"/>
            <a:ext cx="1337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000" b="1" dirty="0"/>
              <a:t>TAL1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FE2CF1C-5C78-A049-B4E6-ACE93CB962B8}"/>
              </a:ext>
            </a:extLst>
          </p:cNvPr>
          <p:cNvSpPr txBox="1"/>
          <p:nvPr/>
        </p:nvSpPr>
        <p:spPr>
          <a:xfrm>
            <a:off x="7902819" y="1896093"/>
            <a:ext cx="82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</a:t>
            </a:r>
          </a:p>
          <a:p>
            <a:r>
              <a:rPr lang="en-US" sz="1600" b="1" dirty="0"/>
              <a:t>Empty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1DC101-3058-1E4C-8253-3983F137F430}"/>
              </a:ext>
            </a:extLst>
          </p:cNvPr>
          <p:cNvSpPr txBox="1"/>
          <p:nvPr/>
        </p:nvSpPr>
        <p:spPr>
          <a:xfrm>
            <a:off x="8682587" y="1649871"/>
            <a:ext cx="85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Tal1-short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9AF0778-27DE-8B42-9123-AB3B9FE03DFE}"/>
              </a:ext>
            </a:extLst>
          </p:cNvPr>
          <p:cNvSpPr txBox="1"/>
          <p:nvPr/>
        </p:nvSpPr>
        <p:spPr>
          <a:xfrm>
            <a:off x="9540929" y="1649871"/>
            <a:ext cx="87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Tal1-long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E33B581-5859-6042-B10D-3B81D4BF6997}"/>
              </a:ext>
            </a:extLst>
          </p:cNvPr>
          <p:cNvGrpSpPr/>
          <p:nvPr/>
        </p:nvGrpSpPr>
        <p:grpSpPr>
          <a:xfrm>
            <a:off x="10307072" y="2518251"/>
            <a:ext cx="1692124" cy="830998"/>
            <a:chOff x="4320661" y="3488674"/>
            <a:chExt cx="785878" cy="33115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5BF78A9-EB77-114C-9270-14663B19E101}"/>
                </a:ext>
              </a:extLst>
            </p:cNvPr>
            <p:cNvSpPr txBox="1"/>
            <p:nvPr/>
          </p:nvSpPr>
          <p:spPr>
            <a:xfrm>
              <a:off x="4468796" y="3488674"/>
              <a:ext cx="637743" cy="3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Tal1-long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0A953F0-73FE-194D-8A70-0400400F0161}"/>
                </a:ext>
              </a:extLst>
            </p:cNvPr>
            <p:cNvCxnSpPr/>
            <p:nvPr/>
          </p:nvCxnSpPr>
          <p:spPr>
            <a:xfrm flipH="1">
              <a:off x="4320661" y="3648862"/>
              <a:ext cx="1631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07EDFF0-938F-934D-B634-9AD5F700367F}"/>
              </a:ext>
            </a:extLst>
          </p:cNvPr>
          <p:cNvGrpSpPr/>
          <p:nvPr/>
        </p:nvGrpSpPr>
        <p:grpSpPr>
          <a:xfrm>
            <a:off x="10347671" y="3587661"/>
            <a:ext cx="1651525" cy="830997"/>
            <a:chOff x="4320661" y="3524770"/>
            <a:chExt cx="767023" cy="3311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A87992-5E44-E340-BEC6-91662F35975E}"/>
                </a:ext>
              </a:extLst>
            </p:cNvPr>
            <p:cNvSpPr txBox="1"/>
            <p:nvPr/>
          </p:nvSpPr>
          <p:spPr>
            <a:xfrm>
              <a:off x="4449941" y="3524770"/>
              <a:ext cx="637743" cy="33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Tal1- short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362EC89-4B27-9444-BF17-5A4552B3E950}"/>
                </a:ext>
              </a:extLst>
            </p:cNvPr>
            <p:cNvCxnSpPr/>
            <p:nvPr/>
          </p:nvCxnSpPr>
          <p:spPr>
            <a:xfrm flipH="1">
              <a:off x="4320661" y="3648862"/>
              <a:ext cx="1631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02793"/>
              </p:ext>
            </p:extLst>
          </p:nvPr>
        </p:nvGraphicFramePr>
        <p:xfrm>
          <a:off x="794914" y="286068"/>
          <a:ext cx="7719097" cy="8435165"/>
        </p:xfrm>
        <a:graphic>
          <a:graphicData uri="http://schemas.openxmlformats.org/drawingml/2006/table">
            <a:tbl>
              <a:tblPr firstRow="1" firstCol="1" bandRow="1"/>
              <a:tblGrid>
                <a:gridCol w="1080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9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28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F. ETS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Motif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Target Sequences with 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Background Sequences with 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TAL1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1e-21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37.6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TAL1-short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1e-72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47.0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15.7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TAL1-long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29.4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89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G. GATA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Target Sequences with Motif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Background Sequences with 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TAL1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1e-70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58.5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10.8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TAL1-short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1e-53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24.2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TAL1-long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89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H. RUNX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5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Motif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Target Sequences with Motif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Background Sequences with 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TAL1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1e-31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36.4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8.7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TAL1-short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1e-93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42.0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TAL1-long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89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I.</a:t>
                      </a:r>
                      <a:r>
                        <a:rPr lang="en-GB" sz="16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235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Motif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Target Sequences with Motif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Background Sequences with 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TAL1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3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TAL1-short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23.5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3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TAL1-long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289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J. E-box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235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Motif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Target Sequences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 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Background Sequences with Motif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TAL1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1e-27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83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TAL1-short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1e-36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328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TAL1-long</a:t>
                      </a:r>
                    </a:p>
                  </a:txBody>
                  <a:tcPr marL="67036" marR="670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036" marR="67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pic>
        <p:nvPicPr>
          <p:cNvPr id="4" name="Google Shape;94;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25641" r="74776" b="54865"/>
          <a:stretch>
            <a:fillRect/>
          </a:stretch>
        </p:blipFill>
        <p:spPr bwMode="auto">
          <a:xfrm>
            <a:off x="2147614" y="1572374"/>
            <a:ext cx="1271340" cy="2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71" y="1009622"/>
            <a:ext cx="1188060" cy="24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0;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16913" r="75163" b="12737"/>
          <a:stretch>
            <a:fillRect/>
          </a:stretch>
        </p:blipFill>
        <p:spPr bwMode="auto">
          <a:xfrm>
            <a:off x="2155855" y="1310672"/>
            <a:ext cx="1557322" cy="1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19;p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032" r="80751" b="81596"/>
          <a:stretch>
            <a:fillRect/>
          </a:stretch>
        </p:blipFill>
        <p:spPr bwMode="auto">
          <a:xfrm>
            <a:off x="2073492" y="3054277"/>
            <a:ext cx="1438058" cy="2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18;p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3038" r="80753" b="78513"/>
          <a:stretch>
            <a:fillRect/>
          </a:stretch>
        </p:blipFill>
        <p:spPr bwMode="auto">
          <a:xfrm>
            <a:off x="2070345" y="2753838"/>
            <a:ext cx="1348609" cy="2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27;p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-903" r="78903" b="76921"/>
          <a:stretch>
            <a:fillRect/>
          </a:stretch>
        </p:blipFill>
        <p:spPr bwMode="auto">
          <a:xfrm>
            <a:off x="2200327" y="4715771"/>
            <a:ext cx="1468373" cy="22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-903" r="78903" b="76921"/>
          <a:stretch>
            <a:fillRect/>
          </a:stretch>
        </p:blipFill>
        <p:spPr bwMode="auto">
          <a:xfrm>
            <a:off x="2250787" y="4474890"/>
            <a:ext cx="1367455" cy="2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36;p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24092" r="69296" b="-3992"/>
          <a:stretch>
            <a:fillRect/>
          </a:stretch>
        </p:blipFill>
        <p:spPr bwMode="auto">
          <a:xfrm>
            <a:off x="2048057" y="6381508"/>
            <a:ext cx="1772918" cy="3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37;p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0274" r="78925" b="19376"/>
          <a:stretch>
            <a:fillRect/>
          </a:stretch>
        </p:blipFill>
        <p:spPr bwMode="auto">
          <a:xfrm>
            <a:off x="2342462" y="6731071"/>
            <a:ext cx="1341941" cy="3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6911" r="74487" b="12737"/>
          <a:stretch>
            <a:fillRect/>
          </a:stretch>
        </p:blipFill>
        <p:spPr bwMode="auto">
          <a:xfrm>
            <a:off x="2070345" y="7955323"/>
            <a:ext cx="1772917" cy="1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6911" r="74487" b="12737"/>
          <a:stretch>
            <a:fillRect/>
          </a:stretch>
        </p:blipFill>
        <p:spPr bwMode="auto">
          <a:xfrm>
            <a:off x="2048057" y="8232664"/>
            <a:ext cx="1772917" cy="1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445;p4"/>
          <p:cNvSpPr txBox="1"/>
          <p:nvPr/>
        </p:nvSpPr>
        <p:spPr>
          <a:xfrm>
            <a:off x="347662" y="9222789"/>
            <a:ext cx="60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479;p5">
            <a:extLst>
              <a:ext uri="{FF2B5EF4-FFF2-40B4-BE49-F238E27FC236}">
                <a16:creationId xmlns:a16="http://schemas.microsoft.com/office/drawing/2014/main" id="{8CEB54C8-D48B-8BB8-AA0D-3447CA274DC5}"/>
              </a:ext>
            </a:extLst>
          </p:cNvPr>
          <p:cNvGrpSpPr/>
          <p:nvPr/>
        </p:nvGrpSpPr>
        <p:grpSpPr>
          <a:xfrm>
            <a:off x="6477819" y="12188640"/>
            <a:ext cx="4828474" cy="4010048"/>
            <a:chOff x="5516253" y="746680"/>
            <a:chExt cx="5488078" cy="4603761"/>
          </a:xfrm>
        </p:grpSpPr>
        <p:pic>
          <p:nvPicPr>
            <p:cNvPr id="17" name="Google Shape;480;p5">
              <a:extLst>
                <a:ext uri="{FF2B5EF4-FFF2-40B4-BE49-F238E27FC236}">
                  <a16:creationId xmlns:a16="http://schemas.microsoft.com/office/drawing/2014/main" id="{A365C7E6-AD53-45C8-D032-51595580296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9745" r="67012" b="31059"/>
            <a:stretch/>
          </p:blipFill>
          <p:spPr>
            <a:xfrm>
              <a:off x="5516253" y="746680"/>
              <a:ext cx="5488078" cy="4603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481;p5">
              <a:extLst>
                <a:ext uri="{FF2B5EF4-FFF2-40B4-BE49-F238E27FC236}">
                  <a16:creationId xmlns:a16="http://schemas.microsoft.com/office/drawing/2014/main" id="{577FB24C-F19C-16B2-BB10-5E036222FC08}"/>
                </a:ext>
              </a:extLst>
            </p:cNvPr>
            <p:cNvSpPr txBox="1"/>
            <p:nvPr/>
          </p:nvSpPr>
          <p:spPr>
            <a:xfrm>
              <a:off x="8876770" y="1416169"/>
              <a:ext cx="1665643" cy="742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TAL1-short peaks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82;p5">
              <a:extLst>
                <a:ext uri="{FF2B5EF4-FFF2-40B4-BE49-F238E27FC236}">
                  <a16:creationId xmlns:a16="http://schemas.microsoft.com/office/drawing/2014/main" id="{B7119DBE-A643-0A38-D02B-03DB208F275B}"/>
                </a:ext>
              </a:extLst>
            </p:cNvPr>
            <p:cNvSpPr txBox="1"/>
            <p:nvPr/>
          </p:nvSpPr>
          <p:spPr>
            <a:xfrm>
              <a:off x="6527131" y="2677548"/>
              <a:ext cx="1873666" cy="742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TAL1-short targets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483;p5">
            <a:extLst>
              <a:ext uri="{FF2B5EF4-FFF2-40B4-BE49-F238E27FC236}">
                <a16:creationId xmlns:a16="http://schemas.microsoft.com/office/drawing/2014/main" id="{A7087798-A544-F2B9-232F-43DA3BF3ED1A}"/>
              </a:ext>
            </a:extLst>
          </p:cNvPr>
          <p:cNvGrpSpPr/>
          <p:nvPr/>
        </p:nvGrpSpPr>
        <p:grpSpPr>
          <a:xfrm>
            <a:off x="947962" y="12113591"/>
            <a:ext cx="3731491" cy="4161141"/>
            <a:chOff x="6345382" y="591126"/>
            <a:chExt cx="3731491" cy="4161141"/>
          </a:xfrm>
        </p:grpSpPr>
        <p:pic>
          <p:nvPicPr>
            <p:cNvPr id="21" name="Google Shape;484;p5">
              <a:extLst>
                <a:ext uri="{FF2B5EF4-FFF2-40B4-BE49-F238E27FC236}">
                  <a16:creationId xmlns:a16="http://schemas.microsoft.com/office/drawing/2014/main" id="{3D7BF5AF-96C6-A782-159A-9B3F3D3EAF9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3409" t="19259" r="71137" b="30277"/>
            <a:stretch/>
          </p:blipFill>
          <p:spPr>
            <a:xfrm>
              <a:off x="6345382" y="591126"/>
              <a:ext cx="3731491" cy="4161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485;p5">
              <a:extLst>
                <a:ext uri="{FF2B5EF4-FFF2-40B4-BE49-F238E27FC236}">
                  <a16:creationId xmlns:a16="http://schemas.microsoft.com/office/drawing/2014/main" id="{DC683E25-F722-0E03-50CE-77062BA0953C}"/>
                </a:ext>
              </a:extLst>
            </p:cNvPr>
            <p:cNvSpPr txBox="1"/>
            <p:nvPr/>
          </p:nvSpPr>
          <p:spPr>
            <a:xfrm>
              <a:off x="6737927" y="3550920"/>
              <a:ext cx="1473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TAL1-total targets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86;p5">
              <a:extLst>
                <a:ext uri="{FF2B5EF4-FFF2-40B4-BE49-F238E27FC236}">
                  <a16:creationId xmlns:a16="http://schemas.microsoft.com/office/drawing/2014/main" id="{09A41FCA-E950-A28F-932D-552FA0A6A977}"/>
                </a:ext>
              </a:extLst>
            </p:cNvPr>
            <p:cNvSpPr txBox="1"/>
            <p:nvPr/>
          </p:nvSpPr>
          <p:spPr>
            <a:xfrm>
              <a:off x="7643092" y="1650086"/>
              <a:ext cx="1473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TAL1-total peaks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445;p4">
            <a:extLst>
              <a:ext uri="{FF2B5EF4-FFF2-40B4-BE49-F238E27FC236}">
                <a16:creationId xmlns:a16="http://schemas.microsoft.com/office/drawing/2014/main" id="{EC811B04-F15C-05B6-F6C8-AC90B37465D0}"/>
              </a:ext>
            </a:extLst>
          </p:cNvPr>
          <p:cNvSpPr txBox="1"/>
          <p:nvPr/>
        </p:nvSpPr>
        <p:spPr>
          <a:xfrm>
            <a:off x="492875" y="11871532"/>
            <a:ext cx="600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46;p4">
            <a:extLst>
              <a:ext uri="{FF2B5EF4-FFF2-40B4-BE49-F238E27FC236}">
                <a16:creationId xmlns:a16="http://schemas.microsoft.com/office/drawing/2014/main" id="{35E75092-8AAC-4527-7324-002FC16BD9A0}"/>
              </a:ext>
            </a:extLst>
          </p:cNvPr>
          <p:cNvSpPr txBox="1"/>
          <p:nvPr/>
        </p:nvSpPr>
        <p:spPr>
          <a:xfrm>
            <a:off x="6390355" y="11761901"/>
            <a:ext cx="274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M</a:t>
            </a:r>
            <a:endParaRPr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460961"/>
              </p:ext>
            </p:extLst>
          </p:nvPr>
        </p:nvGraphicFramePr>
        <p:xfrm>
          <a:off x="591057" y="9019429"/>
          <a:ext cx="4782429" cy="3074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2" imgW="3814557" imgH="2453009" progId="Prism8.Document">
                  <p:embed/>
                </p:oleObj>
              </mc:Choice>
              <mc:Fallback>
                <p:oleObj name="Prism 8" r:id="rId12" imgW="3814557" imgH="2453009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1057" y="9019429"/>
                        <a:ext cx="4782429" cy="3074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184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1164F1A-8FE4-875C-0CF6-4EAC4D023C8D}"/>
              </a:ext>
            </a:extLst>
          </p:cNvPr>
          <p:cNvGrpSpPr/>
          <p:nvPr/>
        </p:nvGrpSpPr>
        <p:grpSpPr>
          <a:xfrm>
            <a:off x="316572" y="7458845"/>
            <a:ext cx="4973908" cy="1700236"/>
            <a:chOff x="302277" y="545414"/>
            <a:chExt cx="4973908" cy="1700236"/>
          </a:xfrm>
        </p:grpSpPr>
        <p:grpSp>
          <p:nvGrpSpPr>
            <p:cNvPr id="465" name="Google Shape;465;p5"/>
            <p:cNvGrpSpPr/>
            <p:nvPr/>
          </p:nvGrpSpPr>
          <p:grpSpPr>
            <a:xfrm>
              <a:off x="361426" y="1052445"/>
              <a:ext cx="4914759" cy="1193205"/>
              <a:chOff x="1405814" y="805236"/>
              <a:chExt cx="3628004" cy="865292"/>
            </a:xfrm>
          </p:grpSpPr>
          <p:pic>
            <p:nvPicPr>
              <p:cNvPr id="466" name="Google Shape;466;p5" descr="Table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t="4546" b="60578"/>
              <a:stretch/>
            </p:blipFill>
            <p:spPr>
              <a:xfrm>
                <a:off x="1405814" y="805236"/>
                <a:ext cx="3628004" cy="693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7" name="Google Shape;467;p5" descr="Table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t="91091" b="-1186"/>
              <a:stretch/>
            </p:blipFill>
            <p:spPr>
              <a:xfrm>
                <a:off x="1405814" y="1469784"/>
                <a:ext cx="3628004" cy="2007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8" name="Google Shape;468;p5"/>
            <p:cNvSpPr txBox="1"/>
            <p:nvPr/>
          </p:nvSpPr>
          <p:spPr>
            <a:xfrm>
              <a:off x="302277" y="545414"/>
              <a:ext cx="3053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</a:t>
              </a:r>
              <a:r>
                <a:rPr lang="en-US" dirty="0"/>
                <a:t>-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short up-regulated genes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68C759-BFC3-EAC6-3AA3-B06FD378A4EF}"/>
              </a:ext>
            </a:extLst>
          </p:cNvPr>
          <p:cNvGrpSpPr/>
          <p:nvPr/>
        </p:nvGrpSpPr>
        <p:grpSpPr>
          <a:xfrm>
            <a:off x="199663" y="9618692"/>
            <a:ext cx="4994356" cy="1664814"/>
            <a:chOff x="221921" y="2451948"/>
            <a:chExt cx="4994356" cy="1664814"/>
          </a:xfrm>
        </p:grpSpPr>
        <p:grpSp>
          <p:nvGrpSpPr>
            <p:cNvPr id="469" name="Google Shape;469;p5"/>
            <p:cNvGrpSpPr/>
            <p:nvPr/>
          </p:nvGrpSpPr>
          <p:grpSpPr>
            <a:xfrm>
              <a:off x="302277" y="2925162"/>
              <a:ext cx="4914000" cy="1191600"/>
              <a:chOff x="3347358" y="3308944"/>
              <a:chExt cx="3757428" cy="886193"/>
            </a:xfrm>
          </p:grpSpPr>
          <p:pic>
            <p:nvPicPr>
              <p:cNvPr id="470" name="Google Shape;470;p5" descr="Table&#10;&#10;Description automatically generated with medium confidence"/>
              <p:cNvPicPr preferRelativeResize="0"/>
              <p:nvPr/>
            </p:nvPicPr>
            <p:blipFill rotWithShape="1">
              <a:blip r:embed="rId4">
                <a:alphaModFix/>
              </a:blip>
              <a:srcRect t="4393" b="60422"/>
              <a:stretch/>
            </p:blipFill>
            <p:spPr>
              <a:xfrm>
                <a:off x="3347358" y="3308944"/>
                <a:ext cx="3757428" cy="7251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1" name="Google Shape;471;p5" descr="Table&#10;&#10;Description automatically generated with medium confidence"/>
              <p:cNvPicPr preferRelativeResize="0"/>
              <p:nvPr/>
            </p:nvPicPr>
            <p:blipFill rotWithShape="1">
              <a:blip r:embed="rId4">
                <a:alphaModFix/>
              </a:blip>
              <a:srcRect t="91121"/>
              <a:stretch/>
            </p:blipFill>
            <p:spPr>
              <a:xfrm>
                <a:off x="3347358" y="4012111"/>
                <a:ext cx="3757428" cy="183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2" name="Google Shape;472;p5"/>
            <p:cNvSpPr txBox="1"/>
            <p:nvPr/>
          </p:nvSpPr>
          <p:spPr>
            <a:xfrm>
              <a:off x="221921" y="2451948"/>
              <a:ext cx="3053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</a:t>
              </a:r>
              <a:r>
                <a:rPr lang="en-US" dirty="0"/>
                <a:t>-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long up-regulated genes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CB9100-5E64-2415-D56E-EA97493C1E32}"/>
              </a:ext>
            </a:extLst>
          </p:cNvPr>
          <p:cNvGrpSpPr/>
          <p:nvPr/>
        </p:nvGrpSpPr>
        <p:grpSpPr>
          <a:xfrm>
            <a:off x="398339" y="5542001"/>
            <a:ext cx="4914000" cy="1614280"/>
            <a:chOff x="211523" y="4345517"/>
            <a:chExt cx="4914000" cy="1614280"/>
          </a:xfrm>
        </p:grpSpPr>
        <p:sp>
          <p:nvSpPr>
            <p:cNvPr id="473" name="Google Shape;473;p5"/>
            <p:cNvSpPr txBox="1"/>
            <p:nvPr/>
          </p:nvSpPr>
          <p:spPr>
            <a:xfrm>
              <a:off x="221920" y="4345517"/>
              <a:ext cx="3053443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TAL1-total down-regulated genes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4" name="Google Shape;474;p5"/>
            <p:cNvGrpSpPr/>
            <p:nvPr/>
          </p:nvGrpSpPr>
          <p:grpSpPr>
            <a:xfrm>
              <a:off x="211523" y="4768197"/>
              <a:ext cx="4914000" cy="1191600"/>
              <a:chOff x="0" y="387560"/>
              <a:chExt cx="12192000" cy="2950487"/>
            </a:xfrm>
          </p:grpSpPr>
          <p:pic>
            <p:nvPicPr>
              <p:cNvPr id="475" name="Google Shape;475;p5" descr="Table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t="4522" b="60855"/>
              <a:stretch/>
            </p:blipFill>
            <p:spPr>
              <a:xfrm>
                <a:off x="0" y="387560"/>
                <a:ext cx="12192000" cy="23154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5" descr="Table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t="91201" b="-1272"/>
              <a:stretch/>
            </p:blipFill>
            <p:spPr>
              <a:xfrm>
                <a:off x="0" y="2664537"/>
                <a:ext cx="12192000" cy="6735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7" name="Google Shape;487;p5"/>
          <p:cNvSpPr txBox="1"/>
          <p:nvPr/>
        </p:nvSpPr>
        <p:spPr>
          <a:xfrm>
            <a:off x="98189" y="5039067"/>
            <a:ext cx="60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O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46;p4">
            <a:extLst>
              <a:ext uri="{FF2B5EF4-FFF2-40B4-BE49-F238E27FC236}">
                <a16:creationId xmlns:a16="http://schemas.microsoft.com/office/drawing/2014/main" id="{D745095E-35A5-6642-DAFC-A520967554A9}"/>
              </a:ext>
            </a:extLst>
          </p:cNvPr>
          <p:cNvSpPr txBox="1"/>
          <p:nvPr/>
        </p:nvSpPr>
        <p:spPr>
          <a:xfrm>
            <a:off x="6148045" y="4005267"/>
            <a:ext cx="274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R</a:t>
            </a:r>
            <a:endParaRPr dirty="0"/>
          </a:p>
        </p:txBody>
      </p:sp>
      <p:grpSp>
        <p:nvGrpSpPr>
          <p:cNvPr id="3" name="Google Shape;449;p4">
            <a:extLst>
              <a:ext uri="{FF2B5EF4-FFF2-40B4-BE49-F238E27FC236}">
                <a16:creationId xmlns:a16="http://schemas.microsoft.com/office/drawing/2014/main" id="{5C91A183-0004-CEAF-8776-FCB60F8DB0E5}"/>
              </a:ext>
            </a:extLst>
          </p:cNvPr>
          <p:cNvGrpSpPr/>
          <p:nvPr/>
        </p:nvGrpSpPr>
        <p:grpSpPr>
          <a:xfrm>
            <a:off x="6990020" y="4356847"/>
            <a:ext cx="3218900" cy="5144000"/>
            <a:chOff x="3895525" y="11124900"/>
            <a:chExt cx="3218900" cy="5144000"/>
          </a:xfrm>
        </p:grpSpPr>
        <p:pic>
          <p:nvPicPr>
            <p:cNvPr id="4" name="Google Shape;450;p4">
              <a:extLst>
                <a:ext uri="{FF2B5EF4-FFF2-40B4-BE49-F238E27FC236}">
                  <a16:creationId xmlns:a16="http://schemas.microsoft.com/office/drawing/2014/main" id="{3A0239A2-BF54-8CCF-902D-4AE8B36DC4C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95525" y="11124900"/>
              <a:ext cx="3218900" cy="495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451;p4">
              <a:extLst>
                <a:ext uri="{FF2B5EF4-FFF2-40B4-BE49-F238E27FC236}">
                  <a16:creationId xmlns:a16="http://schemas.microsoft.com/office/drawing/2014/main" id="{81DACE71-4117-9374-0426-6ECA9A82B32A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68197" y="16036800"/>
              <a:ext cx="673550" cy="110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452;p4">
              <a:extLst>
                <a:ext uri="{FF2B5EF4-FFF2-40B4-BE49-F238E27FC236}">
                  <a16:creationId xmlns:a16="http://schemas.microsoft.com/office/drawing/2014/main" id="{981706B6-6A10-25D4-6E2C-69A7BA6684B7}"/>
                </a:ext>
              </a:extLst>
            </p:cNvPr>
            <p:cNvSpPr txBox="1"/>
            <p:nvPr/>
          </p:nvSpPr>
          <p:spPr>
            <a:xfrm>
              <a:off x="4787200" y="15914900"/>
              <a:ext cx="5514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Low</a:t>
              </a:r>
              <a:endParaRPr sz="1100"/>
            </a:p>
          </p:txBody>
        </p:sp>
        <p:sp>
          <p:nvSpPr>
            <p:cNvPr id="7" name="Google Shape;453;p4">
              <a:extLst>
                <a:ext uri="{FF2B5EF4-FFF2-40B4-BE49-F238E27FC236}">
                  <a16:creationId xmlns:a16="http://schemas.microsoft.com/office/drawing/2014/main" id="{2EB996E0-6FA6-F8D4-CA40-217F586AE58B}"/>
                </a:ext>
              </a:extLst>
            </p:cNvPr>
            <p:cNvSpPr txBox="1"/>
            <p:nvPr/>
          </p:nvSpPr>
          <p:spPr>
            <a:xfrm>
              <a:off x="5796750" y="15914900"/>
              <a:ext cx="5514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/>
                <a:t>High</a:t>
              </a:r>
              <a:endParaRPr sz="1100"/>
            </a:p>
          </p:txBody>
        </p:sp>
      </p:grpSp>
      <p:pic>
        <p:nvPicPr>
          <p:cNvPr id="8" name="Google Shape;454;p4">
            <a:extLst>
              <a:ext uri="{FF2B5EF4-FFF2-40B4-BE49-F238E27FC236}">
                <a16:creationId xmlns:a16="http://schemas.microsoft.com/office/drawing/2014/main" id="{F3618A5F-7C5B-97AF-C75D-4101C5C430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3645" y="9810873"/>
            <a:ext cx="3218900" cy="18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87;p5">
            <a:extLst>
              <a:ext uri="{FF2B5EF4-FFF2-40B4-BE49-F238E27FC236}">
                <a16:creationId xmlns:a16="http://schemas.microsoft.com/office/drawing/2014/main" id="{2DFCFEE2-C5A8-92D3-A885-9856F74F3269}"/>
              </a:ext>
            </a:extLst>
          </p:cNvPr>
          <p:cNvSpPr txBox="1"/>
          <p:nvPr/>
        </p:nvSpPr>
        <p:spPr>
          <a:xfrm>
            <a:off x="16422" y="7042828"/>
            <a:ext cx="60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87;p5">
            <a:extLst>
              <a:ext uri="{FF2B5EF4-FFF2-40B4-BE49-F238E27FC236}">
                <a16:creationId xmlns:a16="http://schemas.microsoft.com/office/drawing/2014/main" id="{9D77CA3F-8840-1458-11D6-BD5B4C040229}"/>
              </a:ext>
            </a:extLst>
          </p:cNvPr>
          <p:cNvSpPr txBox="1"/>
          <p:nvPr/>
        </p:nvSpPr>
        <p:spPr>
          <a:xfrm>
            <a:off x="0" y="9023826"/>
            <a:ext cx="60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3A56E-DE66-B9EE-8A73-E1256455E8A8}"/>
              </a:ext>
            </a:extLst>
          </p:cNvPr>
          <p:cNvSpPr txBox="1"/>
          <p:nvPr/>
        </p:nvSpPr>
        <p:spPr>
          <a:xfrm>
            <a:off x="768364" y="12390580"/>
            <a:ext cx="1073077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0" u="none" strike="noStrike" dirty="0">
                <a:solidFill>
                  <a:schemeClr val="tx1"/>
                </a:solidFill>
                <a:effectLst/>
                <a:latin typeface="+mn-lt"/>
              </a:rPr>
              <a:t>Supplementary Figure 4: A. </a:t>
            </a:r>
            <a:r>
              <a:rPr lang="en-US" dirty="0">
                <a:solidFill>
                  <a:schemeClr val="tx1"/>
                </a:solidFill>
              </a:rPr>
              <a:t>Jurkat cells were infected with either empty vector, GFP-TAL1-short or GFP-TAL1-long. GFP was immunoprecipitated and interacting proteins were detected with indicated antibodies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(S2_Data)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en-US" b="1" dirty="0">
                <a:solidFill>
                  <a:schemeClr val="tx1"/>
                </a:solidFill>
              </a:rPr>
              <a:t> B-J.</a:t>
            </a:r>
            <a:r>
              <a:rPr lang="en-US" dirty="0">
                <a:solidFill>
                  <a:schemeClr val="tx1"/>
                </a:solidFill>
              </a:rPr>
              <a:t> Jurkat cells were infected with either empty vector, FLAG-TAL1-short or FLAG-TAL1-long. ChIP-seq was performed with anti-FLAG magnetic beads. In addition we analyzed available data for TAL1-total (see methods). W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hole cell lysate was extracted and subjected to Western blot analysis using the indicated antibodies (S2_Data) (B).</a:t>
            </a:r>
            <a:r>
              <a:rPr lang="en-US" dirty="0">
                <a:solidFill>
                  <a:schemeClr val="tx1"/>
                </a:solidFill>
              </a:rPr>
              <a:t> ChIP-seq tracks are shown at the indicated locus for each biological experiment. Arrows indicate known TAL1-total binding site (C). ChIP-seq average signal for TAL1-total, TAL1-short and TAL1-long, empty vector and input as a function of distance from TAL1-total peaks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(D). ChIP-seq peaks across genomic regions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(E). Most abundant DNA sequence motifs identified in ChIP-seq peaks (F-J). </a:t>
            </a:r>
            <a:r>
              <a:rPr lang="en-US" b="1" dirty="0">
                <a:solidFill>
                  <a:schemeClr val="tx1"/>
                </a:solidFill>
              </a:rPr>
              <a:t>K-R. </a:t>
            </a:r>
            <a:r>
              <a:rPr lang="en-US" dirty="0">
                <a:solidFill>
                  <a:schemeClr val="tx1"/>
                </a:solidFill>
              </a:rPr>
              <a:t>Jurkat cells were infected with shRNA to TAL1 3’ UTR and later with empty vector, FLAG-TAL1-short or FLAG-TAL1-long. Induction with tetracycline was conducted for 72hr and silencing was measured using real-time PCR for total mRNA amount of endogenous TAL1 relative to CycloA and </a:t>
            </a:r>
            <a:r>
              <a:rPr lang="en-US" dirty="0" err="1">
                <a:solidFill>
                  <a:schemeClr val="tx1"/>
                </a:solidFill>
              </a:rPr>
              <a:t>hTBP</a:t>
            </a:r>
            <a:r>
              <a:rPr lang="en-US" dirty="0">
                <a:solidFill>
                  <a:schemeClr val="tx1"/>
                </a:solidFill>
              </a:rPr>
              <a:t> reference genes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</a:t>
            </a:r>
            <a:r>
              <a:rPr lang="en-US" dirty="0">
                <a:solidFill>
                  <a:schemeClr val="tx1"/>
                </a:solidFill>
              </a:rPr>
              <a:t> (K). RNA-seq was preformed on three biological replicates and analyzed for isoforms specific targets. In addition we analyzed available data for TAL1-total (see methods). Venn diagrams showing numbers of distinct and common RNA-seq targets and peak-associated genes of TAL1-total (L) and TAL1-short (M). Real-time PCR for total mRNA amount of three TAL1-short targets was performed relative to CycloA and </a:t>
            </a:r>
            <a:r>
              <a:rPr lang="en-US" dirty="0" err="1">
                <a:solidFill>
                  <a:schemeClr val="tx1"/>
                </a:solidFill>
              </a:rPr>
              <a:t>hTBP</a:t>
            </a:r>
            <a:r>
              <a:rPr lang="en-US" dirty="0">
                <a:solidFill>
                  <a:schemeClr val="tx1"/>
                </a:solidFill>
              </a:rPr>
              <a:t> reference genes </a:t>
            </a:r>
            <a:r>
              <a:rPr lang="en-US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(S1_Data) </a:t>
            </a:r>
            <a:r>
              <a:rPr lang="en-US" dirty="0">
                <a:solidFill>
                  <a:schemeClr val="tx1"/>
                </a:solidFill>
              </a:rPr>
              <a:t>(N). 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+mn-lt"/>
              </a:rPr>
              <a:t> Bar chart of top four enriched terms from the GO_Biological_Process_2018 gene set library for </a:t>
            </a:r>
            <a:r>
              <a:rPr lang="en-US" dirty="0">
                <a:solidFill>
                  <a:schemeClr val="tx1"/>
                </a:solidFill>
              </a:rPr>
              <a:t>TAL1-total (O) and TAL1-short (P) and TAL1-long (Q). Heatmap and statistics for expression level of apoptosis pathway genes from GSEA plot (R).</a:t>
            </a:r>
            <a:endParaRPr lang="en-US" b="0" i="0" u="none" strike="noStrike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0" name="Google Shape;409;p36">
            <a:extLst>
              <a:ext uri="{FF2B5EF4-FFF2-40B4-BE49-F238E27FC236}">
                <a16:creationId xmlns:a16="http://schemas.microsoft.com/office/drawing/2014/main" id="{E919CD1E-9606-9940-A193-239858FB7DB4}"/>
              </a:ext>
            </a:extLst>
          </p:cNvPr>
          <p:cNvSpPr txBox="1"/>
          <p:nvPr/>
        </p:nvSpPr>
        <p:spPr>
          <a:xfrm>
            <a:off x="84334" y="447065"/>
            <a:ext cx="2743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N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3512D9-9109-E908-132D-A805CCD4C2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6" y="1013772"/>
            <a:ext cx="5018235" cy="30704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769816AC-70D9-8A44-5A00-0C3EFFBC7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97028" y="5524433"/>
          <a:ext cx="2758830" cy="318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805077" imgH="4400891" progId="Prism9.Document">
                  <p:embed/>
                </p:oleObj>
              </mc:Choice>
              <mc:Fallback>
                <p:oleObj name="Prism 9" r:id="rId2" imgW="3805077" imgH="4400891" progId="Prism9.Document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769816AC-70D9-8A44-5A00-0C3EFFBC79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97028" y="5524433"/>
                        <a:ext cx="2758830" cy="318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9A17D47F-111B-A296-0D81-864315BF0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3571" y="5596439"/>
          <a:ext cx="1539632" cy="282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2043460" imgH="3748640" progId="Prism9.Document">
                  <p:embed/>
                </p:oleObj>
              </mc:Choice>
              <mc:Fallback>
                <p:oleObj name="Prism 9" r:id="rId4" imgW="2043460" imgH="3748640" progId="Prism9.Document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9A17D47F-111B-A296-0D81-864315BF0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3571" y="5596439"/>
                        <a:ext cx="1539632" cy="282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8F29FC88-B6F9-33A4-BFEA-E12F9139B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817" y="5906448"/>
          <a:ext cx="1542236" cy="251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2043460" imgH="3337204" progId="Prism9.Document">
                  <p:embed/>
                </p:oleObj>
              </mc:Choice>
              <mc:Fallback>
                <p:oleObj name="Prism 9" r:id="rId6" imgW="2043460" imgH="3337204" progId="Prism9.Document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8F29FC88-B6F9-33A4-BFEA-E12F9139BE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67817" y="5906448"/>
                        <a:ext cx="1542236" cy="251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98D744-0F69-9CEF-A35B-CBA9E6583DFC}"/>
              </a:ext>
            </a:extLst>
          </p:cNvPr>
          <p:cNvCxnSpPr>
            <a:cxnSpLocks/>
          </p:cNvCxnSpPr>
          <p:nvPr/>
        </p:nvCxnSpPr>
        <p:spPr>
          <a:xfrm>
            <a:off x="2215248" y="7547669"/>
            <a:ext cx="37908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4E54A9A-BF4F-FF94-9149-99496D46FC17}"/>
              </a:ext>
            </a:extLst>
          </p:cNvPr>
          <p:cNvCxnSpPr>
            <a:cxnSpLocks/>
          </p:cNvCxnSpPr>
          <p:nvPr/>
        </p:nvCxnSpPr>
        <p:spPr>
          <a:xfrm flipV="1">
            <a:off x="1137408" y="5930648"/>
            <a:ext cx="0" cy="5100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7615680-0F86-B62A-EB03-BFFAEAE38F33}"/>
              </a:ext>
            </a:extLst>
          </p:cNvPr>
          <p:cNvSpPr txBox="1"/>
          <p:nvPr/>
        </p:nvSpPr>
        <p:spPr>
          <a:xfrm>
            <a:off x="1166430" y="7345642"/>
            <a:ext cx="1221957" cy="34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41" b="1" dirty="0">
                <a:latin typeface="Arial" panose="020B0604020202020204" pitchFamily="34" charset="0"/>
                <a:cs typeface="Arial" panose="020B0604020202020204" pitchFamily="34" charset="0"/>
              </a:rPr>
              <a:t>Ter119</a:t>
            </a:r>
            <a:endParaRPr lang="x-none" sz="164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DB60EB-138E-A65F-E400-E939B9D98F63}"/>
              </a:ext>
            </a:extLst>
          </p:cNvPr>
          <p:cNvSpPr txBox="1"/>
          <p:nvPr/>
        </p:nvSpPr>
        <p:spPr>
          <a:xfrm rot="16200000">
            <a:off x="631924" y="6727434"/>
            <a:ext cx="993160" cy="34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41" b="1" dirty="0">
                <a:latin typeface="Arial" panose="020B0604020202020204" pitchFamily="34" charset="0"/>
                <a:cs typeface="Arial" panose="020B0604020202020204" pitchFamily="34" charset="0"/>
              </a:rPr>
              <a:t>CD71</a:t>
            </a:r>
            <a:endParaRPr lang="x-none" sz="164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5DF2D8-7601-96D7-AC30-C66A816E3214}"/>
              </a:ext>
            </a:extLst>
          </p:cNvPr>
          <p:cNvGrpSpPr/>
          <p:nvPr/>
        </p:nvGrpSpPr>
        <p:grpSpPr>
          <a:xfrm>
            <a:off x="2892781" y="5836469"/>
            <a:ext cx="1656011" cy="1608166"/>
            <a:chOff x="1419484" y="3950870"/>
            <a:chExt cx="1009132" cy="9799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567AF9A-AC58-0AAE-77A7-626C51607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9484" y="3994846"/>
              <a:ext cx="936000" cy="936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F77A6E-7102-B840-7CF8-0FFD13504E7F}"/>
                </a:ext>
              </a:extLst>
            </p:cNvPr>
            <p:cNvSpPr txBox="1"/>
            <p:nvPr/>
          </p:nvSpPr>
          <p:spPr>
            <a:xfrm>
              <a:off x="1504359" y="4014789"/>
              <a:ext cx="335149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3%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9D0CA8C-13E7-6670-89CB-2DDF82221926}"/>
                </a:ext>
              </a:extLst>
            </p:cNvPr>
            <p:cNvSpPr txBox="1"/>
            <p:nvPr/>
          </p:nvSpPr>
          <p:spPr>
            <a:xfrm>
              <a:off x="1473862" y="4570303"/>
              <a:ext cx="410294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26%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7428907-AFB3-10E1-F041-47825557A8D1}"/>
                </a:ext>
              </a:extLst>
            </p:cNvPr>
            <p:cNvSpPr txBox="1"/>
            <p:nvPr/>
          </p:nvSpPr>
          <p:spPr>
            <a:xfrm>
              <a:off x="2031207" y="4191951"/>
              <a:ext cx="397409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55%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6621F5F-5382-B8D0-7F7C-F8843E915B0D}"/>
                </a:ext>
              </a:extLst>
            </p:cNvPr>
            <p:cNvSpPr txBox="1"/>
            <p:nvPr/>
          </p:nvSpPr>
          <p:spPr>
            <a:xfrm>
              <a:off x="2029379" y="4572636"/>
              <a:ext cx="341600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9%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054C8DD-51ED-9F9D-515C-B3EDC6AF0E69}"/>
                </a:ext>
              </a:extLst>
            </p:cNvPr>
            <p:cNvSpPr txBox="1"/>
            <p:nvPr/>
          </p:nvSpPr>
          <p:spPr>
            <a:xfrm>
              <a:off x="1724909" y="3950870"/>
              <a:ext cx="345238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9F82650-7967-DA7E-1090-1CCA28995B0C}"/>
              </a:ext>
            </a:extLst>
          </p:cNvPr>
          <p:cNvGrpSpPr/>
          <p:nvPr/>
        </p:nvGrpSpPr>
        <p:grpSpPr>
          <a:xfrm>
            <a:off x="1296200" y="5671843"/>
            <a:ext cx="1636539" cy="1772790"/>
            <a:chOff x="2398560" y="3850552"/>
            <a:chExt cx="997266" cy="108029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D6596B6-87C9-20A8-4DA2-D01BCB261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98560" y="3994846"/>
              <a:ext cx="936000" cy="936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58E850-C675-4B81-977E-342C3981605E}"/>
                </a:ext>
              </a:extLst>
            </p:cNvPr>
            <p:cNvSpPr txBox="1"/>
            <p:nvPr/>
          </p:nvSpPr>
          <p:spPr>
            <a:xfrm>
              <a:off x="2470238" y="4173026"/>
              <a:ext cx="340479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3%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AF840DF-80DA-3F47-8221-AA9232D537E9}"/>
                </a:ext>
              </a:extLst>
            </p:cNvPr>
            <p:cNvSpPr txBox="1"/>
            <p:nvPr/>
          </p:nvSpPr>
          <p:spPr>
            <a:xfrm>
              <a:off x="2426721" y="4446543"/>
              <a:ext cx="418805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43%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953EC72-6F1A-B741-9546-C0CDE2377CE6}"/>
                </a:ext>
              </a:extLst>
            </p:cNvPr>
            <p:cNvSpPr txBox="1"/>
            <p:nvPr/>
          </p:nvSpPr>
          <p:spPr>
            <a:xfrm>
              <a:off x="2987134" y="4191831"/>
              <a:ext cx="408692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37%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D5FADB-6B00-D059-8696-F67A46050BCD}"/>
                </a:ext>
              </a:extLst>
            </p:cNvPr>
            <p:cNvSpPr txBox="1"/>
            <p:nvPr/>
          </p:nvSpPr>
          <p:spPr>
            <a:xfrm>
              <a:off x="2970895" y="4469860"/>
              <a:ext cx="407841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12%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860BDA-8656-F354-553F-7E94A4EB1057}"/>
                </a:ext>
              </a:extLst>
            </p:cNvPr>
            <p:cNvSpPr txBox="1"/>
            <p:nvPr/>
          </p:nvSpPr>
          <p:spPr>
            <a:xfrm>
              <a:off x="2702625" y="3850552"/>
              <a:ext cx="335004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3%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13FE58A-C58D-05A4-0925-721B1F9B466C}"/>
              </a:ext>
            </a:extLst>
          </p:cNvPr>
          <p:cNvSpPr txBox="1"/>
          <p:nvPr/>
        </p:nvSpPr>
        <p:spPr>
          <a:xfrm>
            <a:off x="2917942" y="1258693"/>
            <a:ext cx="1550763" cy="35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3" u="sng" dirty="0"/>
              <a:t>TAL1-long</a:t>
            </a:r>
            <a:endParaRPr lang="aa-ET" sz="1723" u="sng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145C5CF-8618-A56A-5CDF-4D141C9E7995}"/>
              </a:ext>
            </a:extLst>
          </p:cNvPr>
          <p:cNvSpPr txBox="1"/>
          <p:nvPr/>
        </p:nvSpPr>
        <p:spPr>
          <a:xfrm>
            <a:off x="1253682" y="1258693"/>
            <a:ext cx="1592535" cy="35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3" u="sng" dirty="0"/>
              <a:t>Untransduced</a:t>
            </a:r>
            <a:endParaRPr lang="aa-ET" sz="1723" u="sng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A7B16C3-247B-6BB7-B5E9-B648AC06F4B3}"/>
              </a:ext>
            </a:extLst>
          </p:cNvPr>
          <p:cNvSpPr txBox="1"/>
          <p:nvPr/>
        </p:nvSpPr>
        <p:spPr>
          <a:xfrm>
            <a:off x="4481626" y="1258693"/>
            <a:ext cx="1550763" cy="35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3" u="sng" dirty="0"/>
              <a:t>TAL1-short</a:t>
            </a:r>
            <a:endParaRPr lang="aa-ET" sz="1723" u="sng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6343817-D3A7-4C56-140E-9FCFFCD7455F}"/>
              </a:ext>
            </a:extLst>
          </p:cNvPr>
          <p:cNvGrpSpPr/>
          <p:nvPr/>
        </p:nvGrpSpPr>
        <p:grpSpPr>
          <a:xfrm>
            <a:off x="4484848" y="5836985"/>
            <a:ext cx="1642496" cy="1607649"/>
            <a:chOff x="438676" y="3951185"/>
            <a:chExt cx="1000896" cy="97966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9399582-C648-10B9-510C-F519BEF7D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8676" y="3994846"/>
              <a:ext cx="936000" cy="93600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CA63247-7F29-4938-AB27-164682940226}"/>
                </a:ext>
              </a:extLst>
            </p:cNvPr>
            <p:cNvSpPr txBox="1"/>
            <p:nvPr/>
          </p:nvSpPr>
          <p:spPr>
            <a:xfrm>
              <a:off x="443146" y="4005092"/>
              <a:ext cx="489440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1%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2D454FD-3232-EFCA-6B96-A063FB0D6353}"/>
                </a:ext>
              </a:extLst>
            </p:cNvPr>
            <p:cNvSpPr txBox="1"/>
            <p:nvPr/>
          </p:nvSpPr>
          <p:spPr>
            <a:xfrm>
              <a:off x="516331" y="4568620"/>
              <a:ext cx="396631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24%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D991314-9A81-8A94-06A5-13B8DE180B06}"/>
                </a:ext>
              </a:extLst>
            </p:cNvPr>
            <p:cNvSpPr txBox="1"/>
            <p:nvPr/>
          </p:nvSpPr>
          <p:spPr>
            <a:xfrm>
              <a:off x="1043161" y="4186925"/>
              <a:ext cx="396411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57%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77E85EE-EED5-5072-1F7A-A378266A5230}"/>
                </a:ext>
              </a:extLst>
            </p:cNvPr>
            <p:cNvSpPr txBox="1"/>
            <p:nvPr/>
          </p:nvSpPr>
          <p:spPr>
            <a:xfrm>
              <a:off x="978409" y="4564796"/>
              <a:ext cx="396831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12%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0E0A339-5321-26BA-5CCF-E140D08E5ABA}"/>
                </a:ext>
              </a:extLst>
            </p:cNvPr>
            <p:cNvSpPr txBox="1"/>
            <p:nvPr/>
          </p:nvSpPr>
          <p:spPr>
            <a:xfrm>
              <a:off x="741198" y="3951185"/>
              <a:ext cx="369946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3%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4CF8ADB-9493-D109-1D22-E7D67687C558}"/>
              </a:ext>
            </a:extLst>
          </p:cNvPr>
          <p:cNvSpPr txBox="1"/>
          <p:nvPr/>
        </p:nvSpPr>
        <p:spPr>
          <a:xfrm>
            <a:off x="868440" y="1199032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6331426-712E-EF79-EE3B-788CEAF57485}"/>
              </a:ext>
            </a:extLst>
          </p:cNvPr>
          <p:cNvSpPr txBox="1"/>
          <p:nvPr/>
        </p:nvSpPr>
        <p:spPr>
          <a:xfrm>
            <a:off x="6779153" y="1185733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2E69DA-65C3-EA8C-E7D4-429BBCF2E49A}"/>
              </a:ext>
            </a:extLst>
          </p:cNvPr>
          <p:cNvSpPr txBox="1"/>
          <p:nvPr/>
        </p:nvSpPr>
        <p:spPr>
          <a:xfrm>
            <a:off x="791763" y="5178258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D56F6A4-8C50-320E-5B51-2AF8477985B3}"/>
              </a:ext>
            </a:extLst>
          </p:cNvPr>
          <p:cNvSpPr txBox="1"/>
          <p:nvPr/>
        </p:nvSpPr>
        <p:spPr>
          <a:xfrm>
            <a:off x="6256262" y="5458170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94FDB2A-ED95-F74D-9A9A-DDA1C0A054A8}"/>
              </a:ext>
            </a:extLst>
          </p:cNvPr>
          <p:cNvSpPr txBox="1"/>
          <p:nvPr/>
        </p:nvSpPr>
        <p:spPr>
          <a:xfrm>
            <a:off x="8882374" y="5408732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5DB8AB-E0C5-4E8D-BA84-F25D03229E0D}"/>
              </a:ext>
            </a:extLst>
          </p:cNvPr>
          <p:cNvGrpSpPr/>
          <p:nvPr/>
        </p:nvGrpSpPr>
        <p:grpSpPr>
          <a:xfrm>
            <a:off x="923303" y="1287391"/>
            <a:ext cx="9977223" cy="4014044"/>
            <a:chOff x="276888" y="2095950"/>
            <a:chExt cx="6079870" cy="244605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C11969F-3CEE-08BD-628C-649FF9DDF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513" y="3502432"/>
              <a:ext cx="225179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0E082D-1778-615C-EC0D-82088693B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727" y="2489978"/>
              <a:ext cx="8871" cy="40996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394A4D-832F-9205-A6CA-C0D6DACFA0FE}"/>
                </a:ext>
              </a:extLst>
            </p:cNvPr>
            <p:cNvSpPr txBox="1"/>
            <p:nvPr/>
          </p:nvSpPr>
          <p:spPr>
            <a:xfrm>
              <a:off x="427379" y="3373514"/>
              <a:ext cx="780562" cy="210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41" b="1" dirty="0">
                  <a:latin typeface="Arial" panose="020B0604020202020204" pitchFamily="34" charset="0"/>
                  <a:cs typeface="Arial" panose="020B0604020202020204" pitchFamily="34" charset="0"/>
                </a:rPr>
                <a:t>Ly6C</a:t>
              </a:r>
              <a:endParaRPr lang="x-none" sz="1641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59F8A6-2679-EA82-80EE-CFEFE38B6603}"/>
                </a:ext>
              </a:extLst>
            </p:cNvPr>
            <p:cNvSpPr txBox="1"/>
            <p:nvPr/>
          </p:nvSpPr>
          <p:spPr>
            <a:xfrm rot="16200000">
              <a:off x="79352" y="3056195"/>
              <a:ext cx="605208" cy="210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41" b="1" dirty="0">
                  <a:latin typeface="Arial" panose="020B0604020202020204" pitchFamily="34" charset="0"/>
                  <a:cs typeface="Arial" panose="020B0604020202020204" pitchFamily="34" charset="0"/>
                </a:rPr>
                <a:t>Ly6G</a:t>
              </a:r>
              <a:endParaRPr lang="x-none" sz="1641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60D3105-A7E9-C3D5-1A88-9A108631151C}"/>
                </a:ext>
              </a:extLst>
            </p:cNvPr>
            <p:cNvGrpSpPr/>
            <p:nvPr/>
          </p:nvGrpSpPr>
          <p:grpSpPr>
            <a:xfrm>
              <a:off x="1431137" y="2471963"/>
              <a:ext cx="1124798" cy="936000"/>
              <a:chOff x="1387609" y="1947924"/>
              <a:chExt cx="1124798" cy="9360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6105524-E14B-4D88-4539-EBD99852F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7609" y="1947924"/>
                <a:ext cx="973316" cy="9360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BD4EB95-BB4D-A95B-4577-2330E97A98AB}"/>
                  </a:ext>
                </a:extLst>
              </p:cNvPr>
              <p:cNvSpPr txBox="1"/>
              <p:nvPr/>
            </p:nvSpPr>
            <p:spPr>
              <a:xfrm>
                <a:off x="1790903" y="1947924"/>
                <a:ext cx="469474" cy="16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4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49%</a:t>
                </a:r>
                <a:endParaRPr lang="x-none" sz="114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4DD60E-4272-1F09-0827-97F7DE84B818}"/>
                  </a:ext>
                </a:extLst>
              </p:cNvPr>
              <p:cNvSpPr txBox="1"/>
              <p:nvPr/>
            </p:nvSpPr>
            <p:spPr>
              <a:xfrm>
                <a:off x="1542282" y="2289322"/>
                <a:ext cx="469474" cy="16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4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20%</a:t>
                </a:r>
                <a:endParaRPr lang="x-none" sz="114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2C4282-F9E2-E5C0-5E32-87DF46B33E0A}"/>
                  </a:ext>
                </a:extLst>
              </p:cNvPr>
              <p:cNvSpPr txBox="1"/>
              <p:nvPr/>
            </p:nvSpPr>
            <p:spPr>
              <a:xfrm>
                <a:off x="2042933" y="2350728"/>
                <a:ext cx="469474" cy="16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4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28%</a:t>
                </a:r>
                <a:endParaRPr lang="x-none" sz="114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F5E618-B384-BB03-EB14-74418AFFB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9036" y="2471963"/>
              <a:ext cx="973316" cy="936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17EA6A-CFDD-1A6D-40A9-D4ABD39439D1}"/>
                </a:ext>
              </a:extLst>
            </p:cNvPr>
            <p:cNvSpPr txBox="1"/>
            <p:nvPr/>
          </p:nvSpPr>
          <p:spPr>
            <a:xfrm>
              <a:off x="874386" y="2483097"/>
              <a:ext cx="362535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43%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2D15B0-65A3-1015-A839-DFFAE61A3329}"/>
                </a:ext>
              </a:extLst>
            </p:cNvPr>
            <p:cNvSpPr txBox="1"/>
            <p:nvPr/>
          </p:nvSpPr>
          <p:spPr>
            <a:xfrm>
              <a:off x="625305" y="2829717"/>
              <a:ext cx="362535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23%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A4F803C-F97A-EDAC-641E-B4AFAE050016}"/>
                </a:ext>
              </a:extLst>
            </p:cNvPr>
            <p:cNvSpPr txBox="1"/>
            <p:nvPr/>
          </p:nvSpPr>
          <p:spPr>
            <a:xfrm>
              <a:off x="1120418" y="2874767"/>
              <a:ext cx="368336" cy="16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29%</a:t>
              </a:r>
              <a:endParaRPr lang="x-none" sz="114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B33F315-A285-FADA-58BF-7A1E2E662680}"/>
                </a:ext>
              </a:extLst>
            </p:cNvPr>
            <p:cNvGrpSpPr/>
            <p:nvPr/>
          </p:nvGrpSpPr>
          <p:grpSpPr>
            <a:xfrm>
              <a:off x="2445241" y="2471963"/>
              <a:ext cx="1046550" cy="936000"/>
              <a:chOff x="2445241" y="1953732"/>
              <a:chExt cx="1046550" cy="936000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B80507A-7792-F382-763B-B98EE56E4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5241" y="1953732"/>
                <a:ext cx="973316" cy="9360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7576CBE-AAA8-D9BB-04A4-3B1E2CB4512A}"/>
                  </a:ext>
                </a:extLst>
              </p:cNvPr>
              <p:cNvSpPr txBox="1"/>
              <p:nvPr/>
            </p:nvSpPr>
            <p:spPr>
              <a:xfrm>
                <a:off x="2791112" y="1953732"/>
                <a:ext cx="426503" cy="16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4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58%</a:t>
                </a:r>
                <a:endParaRPr lang="x-none" sz="114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590004-8042-21BB-BC64-9B7D60A9BEF9}"/>
                  </a:ext>
                </a:extLst>
              </p:cNvPr>
              <p:cNvSpPr txBox="1"/>
              <p:nvPr/>
            </p:nvSpPr>
            <p:spPr>
              <a:xfrm>
                <a:off x="2541728" y="2295131"/>
                <a:ext cx="426503" cy="16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4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18%</a:t>
                </a:r>
                <a:endParaRPr lang="x-none" sz="114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8E6972D-DE67-C25F-0A83-0E64175E6C0E}"/>
                  </a:ext>
                </a:extLst>
              </p:cNvPr>
              <p:cNvSpPr txBox="1"/>
              <p:nvPr/>
            </p:nvSpPr>
            <p:spPr>
              <a:xfrm>
                <a:off x="3065288" y="2359376"/>
                <a:ext cx="426503" cy="16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4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21%</a:t>
                </a:r>
                <a:endParaRPr lang="x-none" sz="114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CE8A367-F9E7-40BC-94C4-33ECEB53F928}"/>
                </a:ext>
              </a:extLst>
            </p:cNvPr>
            <p:cNvSpPr txBox="1"/>
            <p:nvPr/>
          </p:nvSpPr>
          <p:spPr>
            <a:xfrm>
              <a:off x="740313" y="3129341"/>
              <a:ext cx="335800" cy="164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R1</a:t>
              </a:r>
              <a:endParaRPr lang="aa-ET" sz="2626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452904F-8A62-4E24-A114-2DE908AD1170}"/>
                </a:ext>
              </a:extLst>
            </p:cNvPr>
            <p:cNvSpPr txBox="1"/>
            <p:nvPr/>
          </p:nvSpPr>
          <p:spPr>
            <a:xfrm>
              <a:off x="946552" y="3127907"/>
              <a:ext cx="335800" cy="164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R2</a:t>
              </a:r>
              <a:endParaRPr lang="aa-ET" sz="2626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40C9A68-1D98-40A1-A412-0F54F40C522D}"/>
                </a:ext>
              </a:extLst>
            </p:cNvPr>
            <p:cNvSpPr txBox="1"/>
            <p:nvPr/>
          </p:nvSpPr>
          <p:spPr>
            <a:xfrm>
              <a:off x="837024" y="2594806"/>
              <a:ext cx="335800" cy="164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49" b="1" dirty="0">
                  <a:latin typeface="Arial" panose="020B0604020202020204" pitchFamily="34" charset="0"/>
                  <a:cs typeface="Arial" panose="020B0604020202020204" pitchFamily="34" charset="0"/>
                </a:rPr>
                <a:t>R3</a:t>
              </a:r>
              <a:endParaRPr lang="aa-ET" sz="2626" dirty="0"/>
            </a:p>
          </p:txBody>
        </p:sp>
        <p:graphicFrame>
          <p:nvGraphicFramePr>
            <p:cNvPr id="96" name="Object 95">
              <a:extLst>
                <a:ext uri="{FF2B5EF4-FFF2-40B4-BE49-F238E27FC236}">
                  <a16:creationId xmlns:a16="http://schemas.microsoft.com/office/drawing/2014/main" id="{952BAF8C-7B5E-47A8-B6E2-D969673A63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44963" y="2241672"/>
            <a:ext cx="2211795" cy="2300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14" imgW="3819239" imgH="3968537" progId="Prism9.Document">
                    <p:embed/>
                  </p:oleObj>
                </mc:Choice>
                <mc:Fallback>
                  <p:oleObj name="Prism 9" r:id="rId14" imgW="3819239" imgH="3968537" progId="Prism9.Document">
                    <p:embed/>
                    <p:pic>
                      <p:nvPicPr>
                        <p:cNvPr id="96" name="Object 95">
                          <a:extLst>
                            <a:ext uri="{FF2B5EF4-FFF2-40B4-BE49-F238E27FC236}">
                              <a16:creationId xmlns:a16="http://schemas.microsoft.com/office/drawing/2014/main" id="{952BAF8C-7B5E-47A8-B6E2-D969673A63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144963" y="2241672"/>
                          <a:ext cx="2211795" cy="23003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56225E-10B4-4F05-919C-C2C6EB5F4965}"/>
                </a:ext>
              </a:extLst>
            </p:cNvPr>
            <p:cNvSpPr/>
            <p:nvPr/>
          </p:nvSpPr>
          <p:spPr>
            <a:xfrm>
              <a:off x="4867384" y="2095950"/>
              <a:ext cx="327192" cy="21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sz="2297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590EA5BA-2009-4FDF-9B67-C504763B7857}"/>
              </a:ext>
            </a:extLst>
          </p:cNvPr>
          <p:cNvSpPr txBox="1"/>
          <p:nvPr/>
        </p:nvSpPr>
        <p:spPr>
          <a:xfrm>
            <a:off x="1442744" y="6505073"/>
            <a:ext cx="551056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S0</a:t>
            </a:r>
            <a:endParaRPr lang="aa-ET" sz="2626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0C2F915-F285-4461-B791-4F848D0BA6E5}"/>
              </a:ext>
            </a:extLst>
          </p:cNvPr>
          <p:cNvSpPr txBox="1"/>
          <p:nvPr/>
        </p:nvSpPr>
        <p:spPr>
          <a:xfrm>
            <a:off x="1808965" y="5823132"/>
            <a:ext cx="551056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endParaRPr lang="aa-ET" sz="2626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268B0CE-FFF6-4E0A-A0A1-55B5037C3D7F}"/>
              </a:ext>
            </a:extLst>
          </p:cNvPr>
          <p:cNvSpPr txBox="1"/>
          <p:nvPr/>
        </p:nvSpPr>
        <p:spPr>
          <a:xfrm>
            <a:off x="2315414" y="6087244"/>
            <a:ext cx="551056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  <a:endParaRPr lang="aa-ET" sz="2626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0AF464B-C044-4D4E-B840-7F04E92028D1}"/>
              </a:ext>
            </a:extLst>
          </p:cNvPr>
          <p:cNvSpPr txBox="1"/>
          <p:nvPr/>
        </p:nvSpPr>
        <p:spPr>
          <a:xfrm>
            <a:off x="1456945" y="6040939"/>
            <a:ext cx="551056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  <a:endParaRPr lang="aa-ET" sz="2626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54A27E3-E50E-44C4-A142-C0E663B96D22}"/>
              </a:ext>
            </a:extLst>
          </p:cNvPr>
          <p:cNvSpPr txBox="1"/>
          <p:nvPr/>
        </p:nvSpPr>
        <p:spPr>
          <a:xfrm>
            <a:off x="2256905" y="6530010"/>
            <a:ext cx="680062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49" b="1" dirty="0">
                <a:latin typeface="Arial" panose="020B0604020202020204" pitchFamily="34" charset="0"/>
                <a:cs typeface="Arial" panose="020B0604020202020204" pitchFamily="34" charset="0"/>
              </a:rPr>
              <a:t>S4/5</a:t>
            </a:r>
            <a:endParaRPr lang="aa-ET" sz="2626" dirty="0"/>
          </a:p>
        </p:txBody>
      </p:sp>
      <p:sp>
        <p:nvSpPr>
          <p:cNvPr id="3" name="Google Shape;521;p6">
            <a:extLst>
              <a:ext uri="{FF2B5EF4-FFF2-40B4-BE49-F238E27FC236}">
                <a16:creationId xmlns:a16="http://schemas.microsoft.com/office/drawing/2014/main" id="{585DFA79-A8F1-4583-99C6-62A1D4C09F5D}"/>
              </a:ext>
            </a:extLst>
          </p:cNvPr>
          <p:cNvSpPr txBox="1"/>
          <p:nvPr/>
        </p:nvSpPr>
        <p:spPr>
          <a:xfrm>
            <a:off x="90003" y="189751"/>
            <a:ext cx="6732966" cy="58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031" tIns="74995" rIns="150031" bIns="74995" anchor="t" anchorCtr="0">
            <a:spAutoFit/>
          </a:bodyPr>
          <a:lstStyle/>
          <a:p>
            <a:r>
              <a:rPr lang="en-US" sz="2800" dirty="0"/>
              <a:t>Supplementary Fig. 5 </a:t>
            </a:r>
            <a:endParaRPr sz="28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FF726CF-2F99-2CC2-8ABF-6E13C4E3FC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31427" y="11810778"/>
          <a:ext cx="2499655" cy="27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6" imgW="2439199" imgH="2665140" progId="Prism9.Document">
                  <p:embed/>
                </p:oleObj>
              </mc:Choice>
              <mc:Fallback>
                <p:oleObj name="Prism 9" r:id="rId16" imgW="2439199" imgH="2665140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FF726CF-2F99-2CC2-8ABF-6E13C4E3F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531427" y="11810778"/>
                        <a:ext cx="2499655" cy="27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DD14A44-27C6-24C0-1181-02B669B82B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8976" y="9106656"/>
          <a:ext cx="4569395" cy="2576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8" imgW="4735425" imgH="2675945" progId="Prism9.Document">
                  <p:embed/>
                </p:oleObj>
              </mc:Choice>
              <mc:Fallback>
                <p:oleObj name="Prism 9" r:id="rId18" imgW="4735425" imgH="2675945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DD14A44-27C6-24C0-1181-02B669B82B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098976" y="9106656"/>
                        <a:ext cx="4569395" cy="2576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A3FAA9-5D3E-7837-FCFA-DAB0A4EC058A}"/>
              </a:ext>
            </a:extLst>
          </p:cNvPr>
          <p:cNvCxnSpPr>
            <a:cxnSpLocks/>
          </p:cNvCxnSpPr>
          <p:nvPr/>
        </p:nvCxnSpPr>
        <p:spPr>
          <a:xfrm flipV="1">
            <a:off x="2300257" y="14286725"/>
            <a:ext cx="376698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876BB9-2B84-0D3D-FF02-3F2A8D0B7BF7}"/>
              </a:ext>
            </a:extLst>
          </p:cNvPr>
          <p:cNvCxnSpPr>
            <a:cxnSpLocks/>
          </p:cNvCxnSpPr>
          <p:nvPr/>
        </p:nvCxnSpPr>
        <p:spPr>
          <a:xfrm flipV="1">
            <a:off x="1454842" y="12597941"/>
            <a:ext cx="3600" cy="6238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CF3C03-2C35-F616-60EC-213593FCA93D}"/>
              </a:ext>
            </a:extLst>
          </p:cNvPr>
          <p:cNvSpPr txBox="1"/>
          <p:nvPr/>
        </p:nvSpPr>
        <p:spPr>
          <a:xfrm>
            <a:off x="1422763" y="14060496"/>
            <a:ext cx="1112358" cy="34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41" b="1" dirty="0">
                <a:latin typeface="Arial" panose="020B0604020202020204" pitchFamily="34" charset="0"/>
                <a:cs typeface="Arial" panose="020B0604020202020204" pitchFamily="34" charset="0"/>
              </a:rPr>
              <a:t>CD11b</a:t>
            </a:r>
            <a:endParaRPr lang="x-none" sz="164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F5F8B-AE36-55D0-63F8-6F8DF633F896}"/>
              </a:ext>
            </a:extLst>
          </p:cNvPr>
          <p:cNvSpPr txBox="1"/>
          <p:nvPr/>
        </p:nvSpPr>
        <p:spPr>
          <a:xfrm rot="16200000">
            <a:off x="881735" y="13344082"/>
            <a:ext cx="1120238" cy="34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41" b="1" dirty="0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endParaRPr lang="x-none" sz="164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07B4FA-0922-9A0F-346F-120571DD65C7}"/>
              </a:ext>
            </a:extLst>
          </p:cNvPr>
          <p:cNvGrpSpPr/>
          <p:nvPr/>
        </p:nvGrpSpPr>
        <p:grpSpPr>
          <a:xfrm>
            <a:off x="3194927" y="12466105"/>
            <a:ext cx="1548984" cy="1536000"/>
            <a:chOff x="1679396" y="2804403"/>
            <a:chExt cx="943912" cy="936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BA6F43-5E87-D5A2-9F41-43A7F3661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79396" y="2804403"/>
              <a:ext cx="928286" cy="936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64D845-1456-10F1-3861-EC604FACC192}"/>
                </a:ext>
              </a:extLst>
            </p:cNvPr>
            <p:cNvSpPr txBox="1"/>
            <p:nvPr/>
          </p:nvSpPr>
          <p:spPr>
            <a:xfrm>
              <a:off x="2018163" y="2841555"/>
              <a:ext cx="605145" cy="22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5" b="1" dirty="0">
                  <a:solidFill>
                    <a:srgbClr val="C914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62%</a:t>
              </a:r>
              <a:endParaRPr lang="x-none" sz="1805" b="1" dirty="0">
                <a:solidFill>
                  <a:srgbClr val="C914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510ECE-F465-4CBE-56B5-A2612FD86ACC}"/>
              </a:ext>
            </a:extLst>
          </p:cNvPr>
          <p:cNvGrpSpPr/>
          <p:nvPr/>
        </p:nvGrpSpPr>
        <p:grpSpPr>
          <a:xfrm>
            <a:off x="1606613" y="12466105"/>
            <a:ext cx="1523341" cy="1536000"/>
            <a:chOff x="693280" y="2798357"/>
            <a:chExt cx="928286" cy="936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9F15BC-891F-F91E-A92F-D6063050A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93280" y="2798357"/>
              <a:ext cx="928286" cy="936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9E0294-3A8B-CC17-3423-C992102F4765}"/>
                </a:ext>
              </a:extLst>
            </p:cNvPr>
            <p:cNvSpPr txBox="1"/>
            <p:nvPr/>
          </p:nvSpPr>
          <p:spPr>
            <a:xfrm>
              <a:off x="1031060" y="2835509"/>
              <a:ext cx="543196" cy="22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5" b="1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53%</a:t>
              </a:r>
              <a:endParaRPr lang="x-none" sz="1805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A84804-676D-EFAF-B083-18F0E1BAD837}"/>
              </a:ext>
            </a:extLst>
          </p:cNvPr>
          <p:cNvSpPr txBox="1"/>
          <p:nvPr/>
        </p:nvSpPr>
        <p:spPr>
          <a:xfrm>
            <a:off x="1089302" y="9088602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449009-7FFD-FB28-A038-DC78A00E39FC}"/>
              </a:ext>
            </a:extLst>
          </p:cNvPr>
          <p:cNvSpPr txBox="1"/>
          <p:nvPr/>
        </p:nvSpPr>
        <p:spPr>
          <a:xfrm>
            <a:off x="1225945" y="11666545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CD7722-2D26-4CE0-F144-7DB1DFD55179}"/>
              </a:ext>
            </a:extLst>
          </p:cNvPr>
          <p:cNvSpPr txBox="1"/>
          <p:nvPr/>
        </p:nvSpPr>
        <p:spPr>
          <a:xfrm>
            <a:off x="6841804" y="9088602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BE1883-56FC-5E7E-84EA-7BB14B25CFE1}"/>
              </a:ext>
            </a:extLst>
          </p:cNvPr>
          <p:cNvSpPr txBox="1"/>
          <p:nvPr/>
        </p:nvSpPr>
        <p:spPr>
          <a:xfrm>
            <a:off x="6841804" y="11645137"/>
            <a:ext cx="33674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97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aa-ET" sz="229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58388C-4705-69FC-BCA9-4F8180A18DD5}"/>
              </a:ext>
            </a:extLst>
          </p:cNvPr>
          <p:cNvGrpSpPr/>
          <p:nvPr/>
        </p:nvGrpSpPr>
        <p:grpSpPr>
          <a:xfrm>
            <a:off x="1259105" y="9606703"/>
            <a:ext cx="5225825" cy="1818687"/>
            <a:chOff x="481517" y="1061955"/>
            <a:chExt cx="3184487" cy="110826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C1FA1E6-0A75-A672-C49E-D7C5A44AAB27}"/>
                </a:ext>
              </a:extLst>
            </p:cNvPr>
            <p:cNvGrpSpPr/>
            <p:nvPr/>
          </p:nvGrpSpPr>
          <p:grpSpPr>
            <a:xfrm>
              <a:off x="481517" y="1062380"/>
              <a:ext cx="2933406" cy="1107837"/>
              <a:chOff x="246262" y="976020"/>
              <a:chExt cx="2933406" cy="1107837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D37D084-61C6-3EC2-C64B-AFA8AA0E91CA}"/>
                  </a:ext>
                </a:extLst>
              </p:cNvPr>
              <p:cNvSpPr txBox="1"/>
              <p:nvPr/>
            </p:nvSpPr>
            <p:spPr>
              <a:xfrm>
                <a:off x="254741" y="1873721"/>
                <a:ext cx="946879" cy="210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41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CD19</a:t>
                </a:r>
                <a:endParaRPr lang="x-none" sz="1641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D0AD188-4D6B-E013-5573-02C0B57486AD}"/>
                  </a:ext>
                </a:extLst>
              </p:cNvPr>
              <p:cNvGrpSpPr/>
              <p:nvPr/>
            </p:nvGrpSpPr>
            <p:grpSpPr>
              <a:xfrm>
                <a:off x="246262" y="976020"/>
                <a:ext cx="2933406" cy="1020673"/>
                <a:chOff x="392566" y="828317"/>
                <a:chExt cx="2933406" cy="1020673"/>
              </a:xfrm>
            </p:grpSpPr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6AEA1F75-6189-9433-0E36-7ED30C849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4956" y="1848990"/>
                  <a:ext cx="2241016" cy="0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2B4B7564-51AA-C863-8A4D-C1616855DF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3892" y="828317"/>
                  <a:ext cx="0" cy="336517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C315021-CBC4-0A92-B129-990406B2AD51}"/>
                    </a:ext>
                  </a:extLst>
                </p:cNvPr>
                <p:cNvSpPr txBox="1"/>
                <p:nvPr/>
              </p:nvSpPr>
              <p:spPr>
                <a:xfrm rot="16200000">
                  <a:off x="108879" y="1323365"/>
                  <a:ext cx="777509" cy="210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41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Thy1.2</a:t>
                  </a:r>
                  <a:endParaRPr lang="x-none" sz="1641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6361D69-F896-2942-50C4-604336B13C58}"/>
                </a:ext>
              </a:extLst>
            </p:cNvPr>
            <p:cNvGrpSpPr/>
            <p:nvPr/>
          </p:nvGrpSpPr>
          <p:grpSpPr>
            <a:xfrm>
              <a:off x="1668104" y="1061955"/>
              <a:ext cx="995158" cy="936000"/>
              <a:chOff x="1627682" y="1042571"/>
              <a:chExt cx="995158" cy="9360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8360F1D-AE4C-FA4B-1207-DC159ECC5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7682" y="1042571"/>
                <a:ext cx="976560" cy="936000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E960754-E34A-150B-022D-4A18792D25C5}"/>
                  </a:ext>
                </a:extLst>
              </p:cNvPr>
              <p:cNvSpPr txBox="1"/>
              <p:nvPr/>
            </p:nvSpPr>
            <p:spPr>
              <a:xfrm>
                <a:off x="1713066" y="1383902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/>
                  <a:t>98</a:t>
                </a:r>
                <a:r>
                  <a:rPr lang="en-US" sz="1313" b="1" dirty="0"/>
                  <a:t>%</a:t>
                </a:r>
                <a:endParaRPr lang="x-none" sz="1313" b="1" dirty="0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46807FC-BECF-8F2E-C53C-63F19E9BAC29}"/>
                  </a:ext>
                </a:extLst>
              </p:cNvPr>
              <p:cNvSpPr txBox="1"/>
              <p:nvPr/>
            </p:nvSpPr>
            <p:spPr>
              <a:xfrm>
                <a:off x="1713066" y="1058296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/>
                  <a:t>1</a:t>
                </a:r>
                <a:r>
                  <a:rPr lang="en-US" sz="1313" b="1" dirty="0"/>
                  <a:t>%</a:t>
                </a:r>
                <a:endParaRPr lang="x-none" sz="1313" b="1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C669DA6-670B-0D12-527D-242623CDA4C6}"/>
                  </a:ext>
                </a:extLst>
              </p:cNvPr>
              <p:cNvSpPr txBox="1"/>
              <p:nvPr/>
            </p:nvSpPr>
            <p:spPr>
              <a:xfrm>
                <a:off x="2192163" y="1383902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/>
                  <a:t>0.3</a:t>
                </a:r>
                <a:r>
                  <a:rPr lang="en-US" sz="1313" b="1" dirty="0"/>
                  <a:t>%</a:t>
                </a:r>
                <a:endParaRPr lang="x-none" sz="1313" b="1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EB3F6BD-239E-1914-17CB-7E420E0FF423}"/>
                  </a:ext>
                </a:extLst>
              </p:cNvPr>
              <p:cNvSpPr txBox="1"/>
              <p:nvPr/>
            </p:nvSpPr>
            <p:spPr>
              <a:xfrm>
                <a:off x="2192163" y="1058296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/>
                  <a:t>0.2</a:t>
                </a:r>
                <a:r>
                  <a:rPr lang="en-US" sz="1313" b="1" dirty="0"/>
                  <a:t>%</a:t>
                </a:r>
                <a:endParaRPr lang="x-none" sz="1313" b="1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40125E3-AF3F-F777-96DD-C9CAB6CA47E1}"/>
                </a:ext>
              </a:extLst>
            </p:cNvPr>
            <p:cNvGrpSpPr/>
            <p:nvPr/>
          </p:nvGrpSpPr>
          <p:grpSpPr>
            <a:xfrm>
              <a:off x="653671" y="1061955"/>
              <a:ext cx="994387" cy="936000"/>
              <a:chOff x="2612138" y="1042571"/>
              <a:chExt cx="994387" cy="9360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C9595E5-A50E-5302-C2A3-6B7BF824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12138" y="1042571"/>
                <a:ext cx="976560" cy="936000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9A7E2EF-D91F-79F0-2294-4A63ABC36D59}"/>
                  </a:ext>
                </a:extLst>
              </p:cNvPr>
              <p:cNvSpPr txBox="1"/>
              <p:nvPr/>
            </p:nvSpPr>
            <p:spPr>
              <a:xfrm>
                <a:off x="2696751" y="1375044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7FDF82F-C83F-920E-84E4-0443BFA12BE1}"/>
                  </a:ext>
                </a:extLst>
              </p:cNvPr>
              <p:cNvSpPr txBox="1"/>
              <p:nvPr/>
            </p:nvSpPr>
            <p:spPr>
              <a:xfrm>
                <a:off x="2696751" y="1049438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D0765D5-6188-4DFE-05B7-9B18EDFA41CF}"/>
                  </a:ext>
                </a:extLst>
              </p:cNvPr>
              <p:cNvSpPr txBox="1"/>
              <p:nvPr/>
            </p:nvSpPr>
            <p:spPr>
              <a:xfrm>
                <a:off x="3175848" y="1375044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D9342D5-AFAC-6B40-D81B-6AD163234900}"/>
                  </a:ext>
                </a:extLst>
              </p:cNvPr>
              <p:cNvSpPr txBox="1"/>
              <p:nvPr/>
            </p:nvSpPr>
            <p:spPr>
              <a:xfrm>
                <a:off x="3175848" y="1049438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36757B-24CA-709D-41B2-50D5764CCE92}"/>
                </a:ext>
              </a:extLst>
            </p:cNvPr>
            <p:cNvGrpSpPr/>
            <p:nvPr/>
          </p:nvGrpSpPr>
          <p:grpSpPr>
            <a:xfrm>
              <a:off x="2683307" y="1061955"/>
              <a:ext cx="982697" cy="936000"/>
              <a:chOff x="643227" y="1042571"/>
              <a:chExt cx="982697" cy="9360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A7AE455-6A8F-5FE9-CE52-B8BAC978F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3227" y="1042571"/>
                <a:ext cx="976560" cy="93600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B3E60EC-3263-EE49-94B1-7E69F9D0D4CC}"/>
                  </a:ext>
                </a:extLst>
              </p:cNvPr>
              <p:cNvSpPr txBox="1"/>
              <p:nvPr/>
            </p:nvSpPr>
            <p:spPr>
              <a:xfrm>
                <a:off x="716150" y="1383902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24E7F5C-0DCA-DF10-0C96-8F295CA46C35}"/>
                  </a:ext>
                </a:extLst>
              </p:cNvPr>
              <p:cNvSpPr txBox="1"/>
              <p:nvPr/>
            </p:nvSpPr>
            <p:spPr>
              <a:xfrm>
                <a:off x="716150" y="1058296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9B10847-00CA-1F3A-1C4B-3F85DD76859F}"/>
                  </a:ext>
                </a:extLst>
              </p:cNvPr>
              <p:cNvSpPr txBox="1"/>
              <p:nvPr/>
            </p:nvSpPr>
            <p:spPr>
              <a:xfrm>
                <a:off x="1195247" y="1383902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E4A8D3E-0B56-DC4E-3398-E6FAD2349C3C}"/>
                  </a:ext>
                </a:extLst>
              </p:cNvPr>
              <p:cNvSpPr txBox="1"/>
              <p:nvPr/>
            </p:nvSpPr>
            <p:spPr>
              <a:xfrm>
                <a:off x="1195247" y="1058296"/>
                <a:ext cx="430677" cy="17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e-IL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31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x-none" sz="131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FF605E3F-7C8D-A42A-0244-6CAD48AE5A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08885" y="12453163"/>
            <a:ext cx="1523341" cy="1536000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42E9150A-ADF0-1024-66E9-BD1560B2FDD8}"/>
              </a:ext>
            </a:extLst>
          </p:cNvPr>
          <p:cNvSpPr txBox="1"/>
          <p:nvPr/>
        </p:nvSpPr>
        <p:spPr>
          <a:xfrm>
            <a:off x="5366431" y="12514130"/>
            <a:ext cx="993058" cy="37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  <a:endParaRPr lang="x-none" sz="1805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DFC7481-D487-86EB-1FD0-BD9BD849D545}"/>
              </a:ext>
            </a:extLst>
          </p:cNvPr>
          <p:cNvGrpSpPr/>
          <p:nvPr/>
        </p:nvGrpSpPr>
        <p:grpSpPr>
          <a:xfrm>
            <a:off x="4808886" y="12466105"/>
            <a:ext cx="1550603" cy="1536000"/>
            <a:chOff x="2644664" y="2784779"/>
            <a:chExt cx="944899" cy="936000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E06C6FC-FC36-496B-C70B-657BE512D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644664" y="2784779"/>
              <a:ext cx="928286" cy="936000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D62BA93-1B50-1349-53B4-66D680436604}"/>
                </a:ext>
              </a:extLst>
            </p:cNvPr>
            <p:cNvSpPr txBox="1"/>
            <p:nvPr/>
          </p:nvSpPr>
          <p:spPr>
            <a:xfrm>
              <a:off x="2984418" y="2821931"/>
              <a:ext cx="605145" cy="22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5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63%</a:t>
              </a:r>
              <a:endParaRPr lang="x-none" sz="1805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3756E46-9716-8980-4A86-9AD02D8B054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0505" t="12245" b="58938"/>
          <a:stretch/>
        </p:blipFill>
        <p:spPr>
          <a:xfrm>
            <a:off x="9619267" y="12199687"/>
            <a:ext cx="1332908" cy="743752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66811DD7-FADB-C9DB-C5D8-85A2479E152E}"/>
              </a:ext>
            </a:extLst>
          </p:cNvPr>
          <p:cNvSpPr txBox="1"/>
          <p:nvPr/>
        </p:nvSpPr>
        <p:spPr>
          <a:xfrm>
            <a:off x="3339774" y="9062646"/>
            <a:ext cx="1550763" cy="35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3" u="sng" dirty="0"/>
              <a:t>TAL1-long</a:t>
            </a:r>
            <a:endParaRPr lang="aa-ET" sz="1723" u="sng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CC9DEED-452C-F67D-B893-87F7B74310CF}"/>
              </a:ext>
            </a:extLst>
          </p:cNvPr>
          <p:cNvSpPr txBox="1"/>
          <p:nvPr/>
        </p:nvSpPr>
        <p:spPr>
          <a:xfrm>
            <a:off x="1675514" y="9062646"/>
            <a:ext cx="1592535" cy="35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3" u="sng" dirty="0"/>
              <a:t>Untransduced</a:t>
            </a:r>
            <a:endParaRPr lang="aa-ET" sz="1723" u="sng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6D722BA-B979-F4FB-F7A5-71B50BC40688}"/>
              </a:ext>
            </a:extLst>
          </p:cNvPr>
          <p:cNvSpPr txBox="1"/>
          <p:nvPr/>
        </p:nvSpPr>
        <p:spPr>
          <a:xfrm>
            <a:off x="4903458" y="9062646"/>
            <a:ext cx="1550763" cy="35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3" u="sng" dirty="0"/>
              <a:t>TAL1-short</a:t>
            </a:r>
            <a:endParaRPr lang="aa-ET" sz="1723" u="sng" dirty="0"/>
          </a:p>
        </p:txBody>
      </p:sp>
    </p:spTree>
    <p:extLst>
      <p:ext uri="{BB962C8B-B14F-4D97-AF65-F5344CB8AC3E}">
        <p14:creationId xmlns:p14="http://schemas.microsoft.com/office/powerpoint/2010/main" val="1200406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12614</TotalTime>
  <Words>2437</Words>
  <Application>Microsoft Macintosh PowerPoint</Application>
  <PresentationFormat>Custom</PresentationFormat>
  <Paragraphs>368</Paragraphs>
  <Slides>12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Arial</vt:lpstr>
      <vt:lpstr>Office Theme</vt:lpstr>
      <vt:lpstr>Prism 8</vt:lpstr>
      <vt:lpstr>Prism 9</vt:lpstr>
      <vt:lpstr>Prism8.Document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120</cp:revision>
  <dcterms:created xsi:type="dcterms:W3CDTF">2019-02-03T13:57:22Z</dcterms:created>
  <dcterms:modified xsi:type="dcterms:W3CDTF">2023-06-29T16:37:05Z</dcterms:modified>
</cp:coreProperties>
</file>