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6" r:id="rId4"/>
    <p:sldId id="275" r:id="rId5"/>
    <p:sldId id="276" r:id="rId6"/>
    <p:sldId id="277" r:id="rId7"/>
    <p:sldId id="278" r:id="rId8"/>
    <p:sldId id="279" r:id="rId9"/>
    <p:sldId id="280" r:id="rId10"/>
    <p:sldId id="299" r:id="rId11"/>
    <p:sldId id="300" r:id="rId12"/>
    <p:sldId id="301" r:id="rId13"/>
    <p:sldId id="302" r:id="rId14"/>
    <p:sldId id="273" r:id="rId15"/>
    <p:sldId id="289" r:id="rId16"/>
    <p:sldId id="290" r:id="rId17"/>
    <p:sldId id="291" r:id="rId18"/>
    <p:sldId id="292" r:id="rId19"/>
    <p:sldId id="293" r:id="rId20"/>
    <p:sldId id="298" r:id="rId21"/>
    <p:sldId id="281" r:id="rId22"/>
    <p:sldId id="282" r:id="rId23"/>
    <p:sldId id="283" r:id="rId24"/>
    <p:sldId id="284" r:id="rId25"/>
    <p:sldId id="288" r:id="rId26"/>
    <p:sldId id="272" r:id="rId27"/>
    <p:sldId id="260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6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23A9FE-B3F6-46A5-9D63-23A6B3BE1747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C70A0F-7D9F-4B42-8F2C-26A7B5FC4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F8714DF5-C553-4879-AA2A-A1B34ADA25A1}" type="slidenum">
              <a:rPr lang="en-US" sz="1200"/>
              <a:pPr algn="r" eaLnBrk="0" hangingPunct="0">
                <a:spcBef>
                  <a:spcPct val="20000"/>
                </a:spcBef>
              </a:pPr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6AAD4DF5-0E0F-41FC-B66F-E9E9564D7D7B}" type="slidenum">
              <a:rPr lang="en-US" sz="1200"/>
              <a:pPr algn="r" eaLnBrk="0" hangingPunct="0">
                <a:spcBef>
                  <a:spcPct val="20000"/>
                </a:spcBef>
              </a:pPr>
              <a:t>27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B709FEB6-0849-48F3-AE42-0A5A4188C738}" type="slidenum">
              <a:rPr lang="en-US" sz="1200"/>
              <a:pPr algn="r" eaLnBrk="0" hangingPunct="0">
                <a:spcBef>
                  <a:spcPct val="20000"/>
                </a:spcBef>
              </a:pPr>
              <a:t>5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3C9B71EC-0C9D-45A5-A60E-5FA2121C69B9}" type="slidenum">
              <a:rPr lang="en-US" sz="1200"/>
              <a:pPr algn="r" eaLnBrk="0" hangingPunct="0">
                <a:spcBef>
                  <a:spcPct val="20000"/>
                </a:spcBef>
              </a:pPr>
              <a:t>6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33073694-B3BE-4585-A7F2-B36C2513AE3B}" type="slidenum">
              <a:rPr lang="en-US" sz="1200"/>
              <a:pPr algn="r" eaLnBrk="0" hangingPunct="0">
                <a:spcBef>
                  <a:spcPct val="20000"/>
                </a:spcBef>
              </a:pPr>
              <a:t>7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13A3652C-4616-4D2D-9DC6-1187B659F242}" type="slidenum">
              <a:rPr lang="en-US" sz="1200"/>
              <a:pPr algn="r" eaLnBrk="0" hangingPunct="0">
                <a:spcBef>
                  <a:spcPct val="20000"/>
                </a:spcBef>
              </a:pPr>
              <a:t>8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宋体" charset="-122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A5A51C-3F51-4E52-ACDF-0EF7A59706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26144E72-72C2-4B7C-924E-F57589488248}" type="slidenum">
              <a:rPr lang="en-US" sz="1200"/>
              <a:pPr algn="r" eaLnBrk="0" hangingPunct="0">
                <a:spcBef>
                  <a:spcPct val="20000"/>
                </a:spcBef>
              </a:pPr>
              <a:t>21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 eaLnBrk="0" hangingPunct="0">
              <a:spcBef>
                <a:spcPct val="20000"/>
              </a:spcBef>
            </a:pPr>
            <a:fld id="{9EA7A06E-A6C0-45DF-A80D-FDCF593D5880}" type="slidenum">
              <a:rPr lang="en-US" sz="1200"/>
              <a:pPr algn="r" eaLnBrk="0" hangingPunct="0">
                <a:spcBef>
                  <a:spcPct val="20000"/>
                </a:spcBef>
              </a:pPr>
              <a:t>25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1725" y="676275"/>
            <a:ext cx="4608513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90963" y="8718550"/>
            <a:ext cx="29924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4" tIns="45002" rIns="90004" bIns="45002" anchor="b"/>
          <a:lstStyle/>
          <a:p>
            <a:pPr algn="r"/>
            <a:fld id="{89053086-338F-4961-B063-E0881FD37DEC}" type="slidenum">
              <a:rPr lang="en-US" sz="1200">
                <a:latin typeface="Calibri" pitchFamily="34" charset="0"/>
              </a:rPr>
              <a:pPr algn="r"/>
              <a:t>26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A6D40-6A52-4B9F-9D22-7E8725343AEB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3B39-A3FA-461A-BA9A-2A9824315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0CA67-5A1C-4389-8DA9-D0E7B49F8B4A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2723B-D78A-416A-AAC3-6F5AEC656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FB94-0277-42CE-B4AF-BAC405D4E607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CE1E-BE99-4EC8-BCD5-F05FFC81C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25585-7531-4D63-893B-05BBC1D47064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9E54-60B8-4C96-A7D5-D649175AA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56F99-BE8D-4251-8C75-E2D5B9A70C86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86162-55D8-47D4-81F9-DB54E401A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A0439-75EE-4922-8872-452BCF20B5A5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CD146-D229-414D-A238-7E7BB7835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CD07C-1DFB-4105-A285-AAF944E9FE73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DD1F3-67B3-48E3-A1FA-51293B6FA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7DD25-F83F-47CC-9860-D8FA9E8D39CA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AD84F-F4F2-456F-8D42-EEB50E06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FF7E4-F147-4911-A966-D6FC7759AEC7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9634-B1D6-4225-9ADF-FD3B4E0F9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F23C9-6240-4713-B16C-1B84A76C3380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C8D0-DCF6-46FD-9E9E-D1211537A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CC7CE-C0BC-46FE-BF10-1209EB9E2BF8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562A-B49E-47F0-8CC8-DE983F138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cam.ac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D8F8A7-FF36-40F9-8ACE-09D7ECAFB46B}" type="datetimeFigureOut">
              <a:rPr lang="en-US"/>
              <a:pPr>
                <a:defRPr/>
              </a:pPr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D3F95B-66F5-4A88-AE99-C6BF32049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0" y="1143000"/>
            <a:ext cx="9144000" cy="762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0" name="Picture 26" descr="Group logo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152400"/>
            <a:ext cx="781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7" descr="Group logo">
            <a:hlinkClick r:id="rId13"/>
          </p:cNvPr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229600" y="152400"/>
            <a:ext cx="781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5410200" y="5486400"/>
            <a:ext cx="3733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2438400" y="5711825"/>
            <a:ext cx="67056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Tony Cheetham</a:t>
            </a:r>
          </a:p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Department of Materials Science &amp; Metallurgy</a:t>
            </a:r>
          </a:p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University of Cambridge</a:t>
            </a: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-820738" y="180816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340" name="Picture 5" descr="Trinity colle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0555" y="1587104"/>
            <a:ext cx="8120206" cy="2049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b="1" dirty="0">
                <a:effectLst>
                  <a:glow rad="114300">
                    <a:schemeClr val="bg1">
                      <a:alpha val="61000"/>
                    </a:schemeClr>
                  </a:glow>
                </a:effectLst>
                <a:latin typeface="+mn-lt"/>
                <a:ea typeface="Times New Roman" charset="0"/>
                <a:cs typeface="Times New Roman" charset="0"/>
              </a:rPr>
              <a:t>“Materials Chemistry with X-Rays &amp; Neutrons”</a:t>
            </a: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endParaRPr lang="en-US" sz="2800" b="1" dirty="0">
              <a:effectLst>
                <a:glow rad="114300">
                  <a:schemeClr val="bg1">
                    <a:alpha val="61000"/>
                  </a:schemeClr>
                </a:glow>
              </a:effectLst>
              <a:latin typeface="+mn-lt"/>
              <a:ea typeface="Times New Roman" charset="0"/>
              <a:cs typeface="Times New Roman" charset="0"/>
            </a:endParaRPr>
          </a:p>
          <a:p>
            <a:pPr algn="ctr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b="1" dirty="0">
                <a:effectLst>
                  <a:glow rad="1143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Bragg Centennial Symposium, Adelaide, Dec. 6</a:t>
            </a:r>
            <a:r>
              <a:rPr lang="en-US" sz="2800" b="1" baseline="30000" dirty="0">
                <a:effectLst>
                  <a:glow rad="1143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th</a:t>
            </a:r>
            <a:r>
              <a:rPr lang="en-US" sz="2800" b="1" dirty="0">
                <a:effectLst>
                  <a:glow rad="114300">
                    <a:schemeClr val="bg1">
                      <a:alpha val="75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2012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3479800" y="5811838"/>
            <a:ext cx="5664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Tony Cheetham</a:t>
            </a:r>
          </a:p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Department of Materials Science &amp; Metallurgy</a:t>
            </a:r>
          </a:p>
          <a:p>
            <a:pPr algn="r" eaLnBrk="0" hangingPunct="0">
              <a:lnSpc>
                <a:spcPct val="75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University of Cambridge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1"/>
          <p:cNvSpPr>
            <a:spLocks noChangeArrowheads="1"/>
          </p:cNvSpPr>
          <p:nvPr/>
        </p:nvSpPr>
        <p:spPr bwMode="auto">
          <a:xfrm>
            <a:off x="1524000" y="312738"/>
            <a:ext cx="59039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600" b="1">
                <a:latin typeface="Times New Roman" pitchFamily="18" charset="0"/>
                <a:ea typeface="黑体"/>
                <a:cs typeface="黑体"/>
              </a:rPr>
              <a:t>[NH</a:t>
            </a:r>
            <a:r>
              <a:rPr lang="en-US" altLang="zh-CN" sz="2600" b="1" baseline="-25000">
                <a:latin typeface="Times New Roman" pitchFamily="18" charset="0"/>
                <a:ea typeface="黑体"/>
                <a:cs typeface="黑体"/>
              </a:rPr>
              <a:t>4</a:t>
            </a:r>
            <a:r>
              <a:rPr lang="en-US" altLang="zh-CN" sz="2600" b="1">
                <a:latin typeface="Times New Roman" pitchFamily="18" charset="0"/>
                <a:ea typeface="黑体"/>
                <a:cs typeface="黑体"/>
              </a:rPr>
              <a:t>][Zn(HCOO)</a:t>
            </a:r>
            <a:r>
              <a:rPr lang="en-US" altLang="zh-CN" sz="2600" b="1" baseline="-25000">
                <a:latin typeface="Times New Roman" pitchFamily="18" charset="0"/>
                <a:ea typeface="黑体"/>
                <a:cs typeface="黑体"/>
              </a:rPr>
              <a:t>3</a:t>
            </a:r>
            <a:r>
              <a:rPr lang="en-US" altLang="zh-CN" sz="2600" b="1">
                <a:latin typeface="Times New Roman" pitchFamily="18" charset="0"/>
                <a:ea typeface="黑体"/>
                <a:cs typeface="黑体"/>
              </a:rPr>
              <a:t>]</a:t>
            </a:r>
          </a:p>
        </p:txBody>
      </p:sp>
      <p:sp>
        <p:nvSpPr>
          <p:cNvPr id="28674" name="Rectangle 18"/>
          <p:cNvSpPr>
            <a:spLocks noChangeArrowheads="1"/>
          </p:cNvSpPr>
          <p:nvPr/>
        </p:nvSpPr>
        <p:spPr bwMode="auto">
          <a:xfrm>
            <a:off x="428625" y="1357313"/>
            <a:ext cx="7469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Highly anisotropic crystal structure, reported in 2006</a:t>
            </a:r>
          </a:p>
        </p:txBody>
      </p:sp>
      <p:sp>
        <p:nvSpPr>
          <p:cNvPr id="28675" name="Rectangle 18"/>
          <p:cNvSpPr>
            <a:spLocks noChangeArrowheads="1"/>
          </p:cNvSpPr>
          <p:nvPr/>
        </p:nvSpPr>
        <p:spPr bwMode="auto">
          <a:xfrm>
            <a:off x="714375" y="2071688"/>
            <a:ext cx="3240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2000">
                <a:latin typeface="Times New Roman" pitchFamily="18" charset="0"/>
                <a:ea typeface="楷体_GB2312"/>
                <a:cs typeface="楷体_GB2312"/>
              </a:rPr>
              <a:t>Homochiral 3D framework</a:t>
            </a:r>
          </a:p>
        </p:txBody>
      </p:sp>
      <p:sp>
        <p:nvSpPr>
          <p:cNvPr id="28676" name="Rectangle 18"/>
          <p:cNvSpPr>
            <a:spLocks noChangeArrowheads="1"/>
          </p:cNvSpPr>
          <p:nvPr/>
        </p:nvSpPr>
        <p:spPr bwMode="auto">
          <a:xfrm>
            <a:off x="5000625" y="6072188"/>
            <a:ext cx="3152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2000">
                <a:latin typeface="Times New Roman" pitchFamily="18" charset="0"/>
                <a:ea typeface="楷体_GB2312"/>
                <a:cs typeface="楷体_GB2312"/>
              </a:rPr>
              <a:t>Triple helices along </a:t>
            </a:r>
            <a:r>
              <a:rPr lang="en-US" altLang="zh-CN" sz="2000" i="1">
                <a:latin typeface="Times New Roman" pitchFamily="18" charset="0"/>
                <a:ea typeface="楷体_GB2312"/>
                <a:cs typeface="楷体_GB2312"/>
              </a:rPr>
              <a:t>c</a:t>
            </a:r>
            <a:r>
              <a:rPr lang="en-US" altLang="zh-CN" sz="2000">
                <a:latin typeface="Times New Roman" pitchFamily="18" charset="0"/>
                <a:ea typeface="楷体_GB2312"/>
                <a:cs typeface="楷体_GB2312"/>
              </a:rPr>
              <a:t> axis</a:t>
            </a:r>
          </a:p>
        </p:txBody>
      </p:sp>
      <p:pic>
        <p:nvPicPr>
          <p:cNvPr id="2867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914650"/>
            <a:ext cx="337502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714875"/>
            <a:ext cx="337502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Line 15"/>
          <p:cNvSpPr>
            <a:spLocks noChangeShapeType="1"/>
          </p:cNvSpPr>
          <p:nvPr/>
        </p:nvSpPr>
        <p:spPr bwMode="auto">
          <a:xfrm>
            <a:off x="5316538" y="4427538"/>
            <a:ext cx="17287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Rectangle 18"/>
          <p:cNvSpPr>
            <a:spLocks noChangeArrowheads="1"/>
          </p:cNvSpPr>
          <p:nvPr/>
        </p:nvSpPr>
        <p:spPr bwMode="auto">
          <a:xfrm>
            <a:off x="7045325" y="4211638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2000" b="1" i="1">
                <a:latin typeface="Times New Roman" pitchFamily="18" charset="0"/>
                <a:ea typeface="楷体_GB2312"/>
                <a:cs typeface="楷体_GB2312"/>
              </a:rPr>
              <a:t>c</a:t>
            </a:r>
            <a:r>
              <a:rPr lang="en-US" altLang="zh-CN" sz="2000" b="1">
                <a:latin typeface="Times New Roman" pitchFamily="18" charset="0"/>
                <a:ea typeface="楷体_GB2312"/>
                <a:cs typeface="楷体_GB2312"/>
              </a:rPr>
              <a:t> axis</a:t>
            </a:r>
          </a:p>
        </p:txBody>
      </p:sp>
      <p:sp>
        <p:nvSpPr>
          <p:cNvPr id="28681" name="Text Box 25"/>
          <p:cNvSpPr txBox="1">
            <a:spLocks noChangeArrowheads="1"/>
          </p:cNvSpPr>
          <p:nvPr/>
        </p:nvSpPr>
        <p:spPr bwMode="auto">
          <a:xfrm>
            <a:off x="6613525" y="6519863"/>
            <a:ext cx="2530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zh-CN" sz="1600" i="1">
                <a:latin typeface="Times New Roman" pitchFamily="18" charset="0"/>
              </a:rPr>
              <a:t>Inorg. Chem.</a:t>
            </a:r>
            <a:r>
              <a:rPr lang="en-US" altLang="zh-CN" sz="1600">
                <a:latin typeface="Times New Roman" pitchFamily="18" charset="0"/>
              </a:rPr>
              <a:t> </a:t>
            </a:r>
            <a:r>
              <a:rPr lang="en-US" altLang="zh-CN" sz="1600" b="1">
                <a:latin typeface="Times New Roman" pitchFamily="18" charset="0"/>
              </a:rPr>
              <a:t>2006</a:t>
            </a:r>
            <a:r>
              <a:rPr lang="en-US" altLang="zh-CN" sz="1600">
                <a:latin typeface="Times New Roman" pitchFamily="18" charset="0"/>
              </a:rPr>
              <a:t>, </a:t>
            </a:r>
            <a:r>
              <a:rPr lang="en-US" altLang="zh-CN" sz="1600" i="1">
                <a:latin typeface="Times New Roman" pitchFamily="18" charset="0"/>
              </a:rPr>
              <a:t>46</a:t>
            </a:r>
            <a:r>
              <a:rPr lang="en-US" altLang="zh-CN" sz="1600">
                <a:latin typeface="Times New Roman" pitchFamily="18" charset="0"/>
              </a:rPr>
              <a:t>, 437</a:t>
            </a:r>
            <a:r>
              <a:rPr lang="en-US" altLang="zh-CN" sz="1600" b="1">
                <a:latin typeface="Times New Roman" pitchFamily="18" charset="0"/>
              </a:rPr>
              <a:t>.</a:t>
            </a:r>
          </a:p>
        </p:txBody>
      </p:sp>
      <p:sp>
        <p:nvSpPr>
          <p:cNvPr id="28682" name="Line 23"/>
          <p:cNvSpPr>
            <a:spLocks noChangeShapeType="1"/>
          </p:cNvSpPr>
          <p:nvPr/>
        </p:nvSpPr>
        <p:spPr bwMode="auto">
          <a:xfrm flipV="1">
            <a:off x="4157663" y="4138613"/>
            <a:ext cx="576262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Line 24"/>
          <p:cNvSpPr>
            <a:spLocks noChangeShapeType="1"/>
          </p:cNvSpPr>
          <p:nvPr/>
        </p:nvSpPr>
        <p:spPr bwMode="auto">
          <a:xfrm>
            <a:off x="4157663" y="4859338"/>
            <a:ext cx="576262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8684" name="Group 17"/>
          <p:cNvGrpSpPr>
            <a:grpSpLocks/>
          </p:cNvGrpSpPr>
          <p:nvPr/>
        </p:nvGrpSpPr>
        <p:grpSpPr bwMode="auto">
          <a:xfrm>
            <a:off x="642938" y="2643188"/>
            <a:ext cx="3529012" cy="3467100"/>
            <a:chOff x="642938" y="2643188"/>
            <a:chExt cx="3529012" cy="3467100"/>
          </a:xfrm>
        </p:grpSpPr>
        <p:pic>
          <p:nvPicPr>
            <p:cNvPr id="28685" name="Picture 2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2938" y="2643188"/>
              <a:ext cx="3529012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Oval 19"/>
            <p:cNvSpPr/>
            <p:nvPr/>
          </p:nvSpPr>
          <p:spPr bwMode="auto">
            <a:xfrm>
              <a:off x="2071688" y="3995738"/>
              <a:ext cx="2000250" cy="1928812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cs typeface="宋体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1"/>
          <p:cNvSpPr>
            <a:spLocks noChangeArrowheads="1"/>
          </p:cNvSpPr>
          <p:nvPr/>
        </p:nvSpPr>
        <p:spPr bwMode="auto">
          <a:xfrm>
            <a:off x="1454150" y="177800"/>
            <a:ext cx="590391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 Mechanical Properties of </a:t>
            </a:r>
          </a:p>
          <a:p>
            <a:pPr algn="ctr"/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[NH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4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][Zn(HCOO)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3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</a:t>
            </a:r>
          </a:p>
          <a:p>
            <a:pPr algn="ctr"/>
            <a:endParaRPr lang="en-US" altLang="zh-CN" sz="2800" b="1">
              <a:latin typeface="Times New Roman" pitchFamily="18" charset="0"/>
              <a:ea typeface="黑体"/>
              <a:cs typeface="黑体"/>
            </a:endParaRPr>
          </a:p>
        </p:txBody>
      </p:sp>
      <p:sp>
        <p:nvSpPr>
          <p:cNvPr id="29698" name="Rectangle 18"/>
          <p:cNvSpPr>
            <a:spLocks noChangeArrowheads="1"/>
          </p:cNvSpPr>
          <p:nvPr/>
        </p:nvSpPr>
        <p:spPr bwMode="auto">
          <a:xfrm>
            <a:off x="250825" y="1268413"/>
            <a:ext cx="7489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Blip>
                <a:blip r:embed="rId3"/>
              </a:buBlip>
            </a:pP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Nanoindentation Study: high mechanical anisotropy</a:t>
            </a:r>
          </a:p>
        </p:txBody>
      </p:sp>
      <p:sp>
        <p:nvSpPr>
          <p:cNvPr id="29699" name="Text Box 38"/>
          <p:cNvSpPr txBox="1">
            <a:spLocks noChangeArrowheads="1"/>
          </p:cNvSpPr>
          <p:nvPr/>
        </p:nvSpPr>
        <p:spPr bwMode="auto">
          <a:xfrm>
            <a:off x="1828800" y="1905000"/>
            <a:ext cx="151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i="1">
                <a:latin typeface="Times New Roman" pitchFamily="18" charset="0"/>
              </a:rPr>
              <a:t>P</a:t>
            </a:r>
            <a:r>
              <a:rPr lang="en-US" altLang="zh-CN">
                <a:latin typeface="Times New Roman" pitchFamily="18" charset="0"/>
              </a:rPr>
              <a:t>-h plots</a:t>
            </a:r>
            <a:r>
              <a:rPr lang="en-US" altLang="zh-CN" b="1">
                <a:latin typeface="Times New Roman" pitchFamily="18" charset="0"/>
              </a:rPr>
              <a:t> </a:t>
            </a:r>
          </a:p>
        </p:txBody>
      </p:sp>
      <p:sp>
        <p:nvSpPr>
          <p:cNvPr id="29700" name="Text Box 38"/>
          <p:cNvSpPr txBox="1">
            <a:spLocks noChangeArrowheads="1"/>
          </p:cNvSpPr>
          <p:nvPr/>
        </p:nvSpPr>
        <p:spPr bwMode="auto">
          <a:xfrm>
            <a:off x="5486400" y="1905000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Young’s Modulus</a:t>
            </a:r>
            <a:r>
              <a:rPr lang="en-US" altLang="zh-CN" b="1">
                <a:latin typeface="Times New Roman" pitchFamily="18" charset="0"/>
              </a:rPr>
              <a:t> </a:t>
            </a:r>
          </a:p>
        </p:txBody>
      </p:sp>
      <p:grpSp>
        <p:nvGrpSpPr>
          <p:cNvPr id="29701" name="Group 11"/>
          <p:cNvGrpSpPr>
            <a:grpSpLocks/>
          </p:cNvGrpSpPr>
          <p:nvPr/>
        </p:nvGrpSpPr>
        <p:grpSpPr bwMode="auto">
          <a:xfrm>
            <a:off x="142875" y="2500313"/>
            <a:ext cx="4262438" cy="3452812"/>
            <a:chOff x="373063" y="2516188"/>
            <a:chExt cx="4262437" cy="3452812"/>
          </a:xfrm>
        </p:grpSpPr>
        <p:pic>
          <p:nvPicPr>
            <p:cNvPr id="2970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063" y="2516188"/>
              <a:ext cx="4262437" cy="3452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Text Box 38"/>
            <p:cNvSpPr txBox="1">
              <a:spLocks noChangeArrowheads="1"/>
            </p:cNvSpPr>
            <p:nvPr/>
          </p:nvSpPr>
          <p:spPr bwMode="auto">
            <a:xfrm>
              <a:off x="1906588" y="5045075"/>
              <a:ext cx="17446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ja-JP">
                  <a:solidFill>
                    <a:srgbClr val="0000CC"/>
                  </a:solidFill>
                  <a:latin typeface="Times New Roman" pitchFamily="18" charset="0"/>
                  <a:cs typeface="ＭＳ Ｐゴシック"/>
                </a:rPr>
                <a:t>⊥</a:t>
              </a:r>
              <a:r>
                <a:rPr lang="de-DE" altLang="zh-CN">
                  <a:solidFill>
                    <a:srgbClr val="0000CC"/>
                  </a:solidFill>
                  <a:latin typeface="Times New Roman" pitchFamily="18" charset="0"/>
                </a:rPr>
                <a:t> helices</a:t>
              </a:r>
              <a:endParaRPr lang="en-US" altLang="zh-CN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363788" y="2759075"/>
              <a:ext cx="129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zh-CN">
                  <a:latin typeface="Times New Roman" pitchFamily="18" charset="0"/>
                </a:rPr>
                <a:t>// helices</a:t>
              </a:r>
              <a:endParaRPr lang="en-US" altLang="zh-CN">
                <a:latin typeface="Times New Roman" pitchFamily="18" charset="0"/>
              </a:endParaRPr>
            </a:p>
          </p:txBody>
        </p:sp>
      </p:grpSp>
      <p:pic>
        <p:nvPicPr>
          <p:cNvPr id="29702" name="Picture 11"/>
          <p:cNvPicPr>
            <a:picLocks noChangeAspect="1" noChangeArrowheads="1"/>
          </p:cNvPicPr>
          <p:nvPr/>
        </p:nvPicPr>
        <p:blipFill>
          <a:blip r:embed="rId5"/>
          <a:srcRect l="7938" t="8562" r="11357" b="5830"/>
          <a:stretch>
            <a:fillRect/>
          </a:stretch>
        </p:blipFill>
        <p:spPr bwMode="auto">
          <a:xfrm>
            <a:off x="4429125" y="2463800"/>
            <a:ext cx="4256088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14"/>
          <p:cNvSpPr>
            <a:spLocks noChangeArrowheads="1"/>
          </p:cNvSpPr>
          <p:nvPr/>
        </p:nvSpPr>
        <p:spPr bwMode="auto">
          <a:xfrm>
            <a:off x="5357813" y="3286125"/>
            <a:ext cx="2357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1600" b="1" i="1">
                <a:latin typeface="Times New Roman" pitchFamily="18" charset="0"/>
                <a:ea typeface="楷体_GB2312"/>
                <a:cs typeface="楷体_GB2312"/>
              </a:rPr>
              <a:t>E</a:t>
            </a:r>
            <a:r>
              <a:rPr lang="en-US" altLang="zh-CN" sz="1600" b="1" baseline="-25000">
                <a:latin typeface="Times New Roman" pitchFamily="18" charset="0"/>
                <a:ea typeface="楷体_GB2312"/>
                <a:cs typeface="楷体_GB2312"/>
              </a:rPr>
              <a:t>{002}</a:t>
            </a:r>
            <a:r>
              <a:rPr lang="en-US" altLang="zh-CN" sz="1600" b="1">
                <a:latin typeface="Times New Roman" pitchFamily="18" charset="0"/>
                <a:ea typeface="楷体_GB2312"/>
                <a:cs typeface="楷体_GB2312"/>
              </a:rPr>
              <a:t> = 32.50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zh-CN" sz="1600" b="1">
                <a:latin typeface="Times New Roman" pitchFamily="18" charset="0"/>
                <a:ea typeface="楷体_GB2312"/>
                <a:cs typeface="楷体_GB2312"/>
              </a:rPr>
              <a:t>0.61 GPa 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5357813" y="4357688"/>
            <a:ext cx="2357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sz="1600" b="1" i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E</a:t>
            </a:r>
            <a:r>
              <a:rPr lang="en-US" altLang="zh-CN" sz="1600" b="1" baseline="-25000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{010}</a:t>
            </a:r>
            <a:r>
              <a:rPr lang="en-US" altLang="zh-CN" sz="1600" b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 = 18.22</a:t>
            </a:r>
            <a:r>
              <a:rPr lang="en-US" sz="1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zh-CN" sz="1600" b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0.18 GPa </a:t>
            </a:r>
          </a:p>
        </p:txBody>
      </p:sp>
      <p:sp>
        <p:nvSpPr>
          <p:cNvPr id="29705" name="Rectangle 12"/>
          <p:cNvSpPr>
            <a:spLocks noChangeArrowheads="1"/>
          </p:cNvSpPr>
          <p:nvPr/>
        </p:nvSpPr>
        <p:spPr bwMode="auto">
          <a:xfrm>
            <a:off x="304800" y="6324600"/>
            <a:ext cx="88392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700">
                <a:latin typeface="Calibri" pitchFamily="34" charset="0"/>
              </a:rPr>
              <a:t>Li, Probert, Kosa, Bennett, Thirumurugan, Burwood, Parrinell, Howard &amp; Cheetham, </a:t>
            </a:r>
            <a:r>
              <a:rPr lang="en-US" sz="1700" i="1">
                <a:latin typeface="Calibri" pitchFamily="34" charset="0"/>
              </a:rPr>
              <a:t>JACS </a:t>
            </a:r>
            <a:r>
              <a:rPr lang="en-US" sz="1700">
                <a:latin typeface="Calibri" pitchFamily="34" charset="0"/>
              </a:rPr>
              <a:t>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143125"/>
            <a:ext cx="149701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61"/>
          <p:cNvSpPr>
            <a:spLocks noChangeArrowheads="1"/>
          </p:cNvSpPr>
          <p:nvPr/>
        </p:nvSpPr>
        <p:spPr bwMode="auto">
          <a:xfrm>
            <a:off x="1524000" y="153988"/>
            <a:ext cx="5903913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Compressibility of [NH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4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][Zn(HCOO)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3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</a:t>
            </a:r>
          </a:p>
          <a:p>
            <a:pPr algn="ctr"/>
            <a:endParaRPr lang="en-US" altLang="zh-CN" sz="2800" b="1">
              <a:latin typeface="Times New Roman" pitchFamily="18" charset="0"/>
              <a:ea typeface="黑体"/>
              <a:cs typeface="黑体"/>
            </a:endParaRPr>
          </a:p>
        </p:txBody>
      </p:sp>
      <p:sp>
        <p:nvSpPr>
          <p:cNvPr id="31747" name="Rectangle 18"/>
          <p:cNvSpPr>
            <a:spLocks noChangeArrowheads="1"/>
          </p:cNvSpPr>
          <p:nvPr/>
        </p:nvSpPr>
        <p:spPr bwMode="auto">
          <a:xfrm>
            <a:off x="250825" y="1268413"/>
            <a:ext cx="6607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Blip>
                <a:blip r:embed="rId3"/>
              </a:buBlip>
            </a:pPr>
            <a:r>
              <a:rPr lang="en-US" altLang="zh-CN" sz="2400" b="1">
                <a:solidFill>
                  <a:srgbClr val="0000CC"/>
                </a:solidFill>
                <a:latin typeface="Times New Roman" pitchFamily="18" charset="0"/>
                <a:ea typeface="楷体_GB2312"/>
                <a:cs typeface="楷体_GB2312"/>
              </a:rPr>
              <a:t>High-Pressure Single-Crystal X-ray Diffraction</a:t>
            </a:r>
          </a:p>
        </p:txBody>
      </p:sp>
      <p:sp>
        <p:nvSpPr>
          <p:cNvPr id="31748" name="Rectangle 18"/>
          <p:cNvSpPr>
            <a:spLocks noChangeArrowheads="1"/>
          </p:cNvSpPr>
          <p:nvPr/>
        </p:nvSpPr>
        <p:spPr bwMode="auto">
          <a:xfrm>
            <a:off x="785813" y="3617913"/>
            <a:ext cx="1155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0.26 GPa</a:t>
            </a:r>
          </a:p>
        </p:txBody>
      </p: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57250" y="58578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0.95 GPa</a:t>
            </a:r>
          </a:p>
        </p:txBody>
      </p:sp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4357688"/>
            <a:ext cx="170021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Line 11"/>
          <p:cNvSpPr>
            <a:spLocks noChangeShapeType="1"/>
          </p:cNvSpPr>
          <p:nvPr/>
        </p:nvSpPr>
        <p:spPr bwMode="auto">
          <a:xfrm>
            <a:off x="1071563" y="4929188"/>
            <a:ext cx="215900" cy="128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1752" name="Picture 13"/>
          <p:cNvPicPr>
            <a:picLocks noChangeAspect="1" noChangeArrowheads="1"/>
          </p:cNvPicPr>
          <p:nvPr/>
        </p:nvPicPr>
        <p:blipFill>
          <a:blip r:embed="rId5"/>
          <a:srcRect l="7492" t="9787" r="11890" b="7872"/>
          <a:stretch>
            <a:fillRect/>
          </a:stretch>
        </p:blipFill>
        <p:spPr bwMode="auto">
          <a:xfrm>
            <a:off x="3143250" y="2230438"/>
            <a:ext cx="484346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4419600" y="1828800"/>
            <a:ext cx="2465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Birch-Murnaghan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fitting</a:t>
            </a:r>
          </a:p>
        </p:txBody>
      </p:sp>
      <p:sp>
        <p:nvSpPr>
          <p:cNvPr id="31754" name="Rectangle 14"/>
          <p:cNvSpPr>
            <a:spLocks noChangeArrowheads="1"/>
          </p:cNvSpPr>
          <p:nvPr/>
        </p:nvSpPr>
        <p:spPr bwMode="auto">
          <a:xfrm>
            <a:off x="5357813" y="2928938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zh-CN" b="1" i="1">
                <a:latin typeface="Times New Roman" pitchFamily="18" charset="0"/>
                <a:ea typeface="楷体_GB2312"/>
                <a:cs typeface="楷体_GB2312"/>
              </a:rPr>
              <a:t>K</a:t>
            </a:r>
            <a:r>
              <a:rPr lang="en-US" altLang="zh-CN" b="1" baseline="-25000">
                <a:latin typeface="Times New Roman" pitchFamily="18" charset="0"/>
                <a:ea typeface="楷体_GB2312"/>
                <a:cs typeface="楷体_GB2312"/>
              </a:rPr>
              <a:t>0</a:t>
            </a:r>
            <a:r>
              <a:rPr lang="en-US" altLang="zh-CN" b="1">
                <a:latin typeface="Times New Roman" pitchFamily="18" charset="0"/>
                <a:ea typeface="楷体_GB2312"/>
                <a:cs typeface="楷体_GB2312"/>
              </a:rPr>
              <a:t> = 35.3</a:t>
            </a:r>
            <a:r>
              <a:rPr lang="en-US" altLang="zh-CN" b="1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altLang="zh-CN" b="1">
                <a:latin typeface="Times New Roman" pitchFamily="18" charset="0"/>
                <a:ea typeface="楷体_GB2312"/>
                <a:cs typeface="楷体_GB2312"/>
              </a:rPr>
              <a:t>0.63 GPa </a:t>
            </a: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2971800" y="6248400"/>
            <a:ext cx="61722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700">
                <a:latin typeface="Calibri" pitchFamily="34" charset="0"/>
              </a:rPr>
              <a:t>Li, Probert, Kosa, Bennett, Thirumurugan, Burwood, Parrinello, Howard &amp; Cheetham, </a:t>
            </a:r>
            <a:r>
              <a:rPr lang="en-US" sz="1700" i="1">
                <a:latin typeface="Calibri" pitchFamily="34" charset="0"/>
              </a:rPr>
              <a:t>J. Amer. Chem. Soc. 134 </a:t>
            </a:r>
            <a:r>
              <a:rPr lang="en-US" sz="1700">
                <a:latin typeface="Calibri" pitchFamily="34" charset="0"/>
              </a:rPr>
              <a:t>11940</a:t>
            </a:r>
            <a:r>
              <a:rPr lang="en-US" sz="1700" i="1">
                <a:latin typeface="Calibri" pitchFamily="34" charset="0"/>
              </a:rPr>
              <a:t>,</a:t>
            </a:r>
            <a:r>
              <a:rPr lang="en-US">
                <a:latin typeface="Calibri" pitchFamily="34" charset="0"/>
              </a:rPr>
              <a:t> </a:t>
            </a:r>
            <a:r>
              <a:rPr lang="en-US" sz="1700">
                <a:latin typeface="Calibri" pitchFamily="34" charset="0"/>
              </a:rPr>
              <a:t>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1"/>
          <p:cNvSpPr>
            <a:spLocks noChangeArrowheads="1"/>
          </p:cNvSpPr>
          <p:nvPr/>
        </p:nvSpPr>
        <p:spPr bwMode="auto">
          <a:xfrm>
            <a:off x="1620838" y="152400"/>
            <a:ext cx="59023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Negative Linear Compressibility in [NH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4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][Zn(HCOO)</a:t>
            </a:r>
            <a:r>
              <a:rPr lang="en-US" altLang="zh-CN" sz="2800" b="1" baseline="-25000">
                <a:latin typeface="Calibri" pitchFamily="34" charset="0"/>
                <a:ea typeface="黑体"/>
                <a:cs typeface="黑体"/>
              </a:rPr>
              <a:t>3</a:t>
            </a:r>
            <a:r>
              <a:rPr lang="en-US" altLang="zh-CN" sz="2800" b="1">
                <a:latin typeface="Calibri" pitchFamily="34" charset="0"/>
                <a:ea typeface="黑体"/>
                <a:cs typeface="黑体"/>
              </a:rPr>
              <a:t>]</a:t>
            </a:r>
          </a:p>
          <a:p>
            <a:pPr algn="ctr"/>
            <a:endParaRPr lang="en-US" altLang="zh-CN" sz="2800" b="1">
              <a:latin typeface="Times New Roman" pitchFamily="18" charset="0"/>
              <a:ea typeface="黑体"/>
              <a:cs typeface="黑体"/>
            </a:endParaRPr>
          </a:p>
        </p:txBody>
      </p:sp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 l="7492" t="9787" r="11890" b="7872"/>
          <a:stretch>
            <a:fillRect/>
          </a:stretch>
        </p:blipFill>
        <p:spPr bwMode="auto">
          <a:xfrm>
            <a:off x="357188" y="2357438"/>
            <a:ext cx="392906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/>
          <a:srcRect l="5862" t="9575" r="12051" b="6171"/>
          <a:stretch>
            <a:fillRect/>
          </a:stretch>
        </p:blipFill>
        <p:spPr bwMode="auto">
          <a:xfrm>
            <a:off x="4572000" y="2357438"/>
            <a:ext cx="4000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38"/>
          <p:cNvSpPr txBox="1">
            <a:spLocks noChangeArrowheads="1"/>
          </p:cNvSpPr>
          <p:nvPr/>
        </p:nvSpPr>
        <p:spPr bwMode="auto">
          <a:xfrm>
            <a:off x="1422400" y="2058988"/>
            <a:ext cx="266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imes New Roman" pitchFamily="18" charset="0"/>
              </a:rPr>
              <a:t>Shrinkage of </a:t>
            </a:r>
            <a:r>
              <a:rPr lang="en-US" altLang="zh-CN" i="1">
                <a:latin typeface="Times New Roman" pitchFamily="18" charset="0"/>
              </a:rPr>
              <a:t>a</a:t>
            </a:r>
            <a:r>
              <a:rPr lang="en-US" altLang="zh-CN">
                <a:latin typeface="Times New Roman" pitchFamily="18" charset="0"/>
              </a:rPr>
              <a:t> axis</a:t>
            </a:r>
            <a:endParaRPr lang="en-US" altLang="zh-CN" b="1">
              <a:latin typeface="Times New Roman" pitchFamily="18" charset="0"/>
            </a:endParaRPr>
          </a:p>
        </p:txBody>
      </p:sp>
      <p:sp>
        <p:nvSpPr>
          <p:cNvPr id="32773" name="Text Box 38"/>
          <p:cNvSpPr txBox="1">
            <a:spLocks noChangeArrowheads="1"/>
          </p:cNvSpPr>
          <p:nvPr/>
        </p:nvSpPr>
        <p:spPr bwMode="auto">
          <a:xfrm>
            <a:off x="5524500" y="2058988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3333CC"/>
                </a:solidFill>
                <a:latin typeface="Times New Roman" pitchFamily="18" charset="0"/>
              </a:rPr>
              <a:t>Expansion of </a:t>
            </a:r>
            <a:r>
              <a:rPr lang="en-US" altLang="zh-CN" i="1">
                <a:solidFill>
                  <a:srgbClr val="3333CC"/>
                </a:solidFill>
                <a:latin typeface="Times New Roman" pitchFamily="18" charset="0"/>
              </a:rPr>
              <a:t>c</a:t>
            </a:r>
            <a:r>
              <a:rPr lang="en-US" altLang="zh-CN">
                <a:solidFill>
                  <a:srgbClr val="3333CC"/>
                </a:solidFill>
                <a:latin typeface="Times New Roman" pitchFamily="18" charset="0"/>
              </a:rPr>
              <a:t> axis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1857375" y="2643188"/>
            <a:ext cx="162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 = 14.8 TPa</a:t>
            </a:r>
            <a:r>
              <a:rPr lang="en-US" baseline="30000"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5713413" y="2643188"/>
            <a:ext cx="1636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i="1" baseline="-25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= -2.8 TPa</a:t>
            </a:r>
            <a:r>
              <a:rPr lang="en-US" b="1" baseline="30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</p:txBody>
      </p:sp>
      <p:sp>
        <p:nvSpPr>
          <p:cNvPr id="32776" name="Rectangle 18"/>
          <p:cNvSpPr>
            <a:spLocks noChangeArrowheads="1"/>
          </p:cNvSpPr>
          <p:nvPr/>
        </p:nvSpPr>
        <p:spPr bwMode="auto">
          <a:xfrm>
            <a:off x="533400" y="5657850"/>
            <a:ext cx="8358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altLang="zh-CN" b="1">
                <a:latin typeface="Times New Roman" pitchFamily="18" charset="0"/>
                <a:ea typeface="楷体_GB2312"/>
                <a:cs typeface="楷体_GB2312"/>
              </a:rPr>
              <a:t>Other examples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: Inorganic materials: trigonal Se (-1.2 TPa</a:t>
            </a:r>
            <a:r>
              <a:rPr lang="en-US" altLang="zh-CN" baseline="30000">
                <a:latin typeface="Times New Roman" pitchFamily="18" charset="0"/>
                <a:ea typeface="楷体_GB2312"/>
                <a:cs typeface="楷体_GB2312"/>
              </a:rPr>
              <a:t>-1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); </a:t>
            </a:r>
            <a:r>
              <a:rPr lang="el-GR" altLang="zh-CN">
                <a:latin typeface="Times New Roman" pitchFamily="18" charset="0"/>
                <a:ea typeface="楷体_GB2312"/>
                <a:cs typeface="楷体_GB2312"/>
              </a:rPr>
              <a:t>α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-cristobalite structured BAsO</a:t>
            </a:r>
            <a:r>
              <a:rPr lang="en-US" altLang="zh-CN" baseline="-25000">
                <a:latin typeface="Times New Roman" pitchFamily="18" charset="0"/>
                <a:ea typeface="楷体_GB2312"/>
                <a:cs typeface="楷体_GB2312"/>
              </a:rPr>
              <a:t>4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 (-2.0 TPa</a:t>
            </a:r>
            <a:r>
              <a:rPr lang="en-US" altLang="zh-CN" baseline="30000">
                <a:latin typeface="Times New Roman" pitchFamily="18" charset="0"/>
                <a:ea typeface="楷体_GB2312"/>
                <a:cs typeface="楷体_GB2312"/>
              </a:rPr>
              <a:t>-1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); Ag</a:t>
            </a:r>
            <a:r>
              <a:rPr lang="en-US" altLang="zh-CN" baseline="-25000">
                <a:latin typeface="Times New Roman" pitchFamily="18" charset="0"/>
                <a:ea typeface="楷体_GB2312"/>
                <a:cs typeface="楷体_GB2312"/>
              </a:rPr>
              <a:t>3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[Co(CN)</a:t>
            </a:r>
            <a:r>
              <a:rPr lang="en-US" altLang="zh-CN" baseline="-25000">
                <a:latin typeface="Times New Roman" pitchFamily="18" charset="0"/>
                <a:ea typeface="楷体_GB2312"/>
                <a:cs typeface="楷体_GB2312"/>
              </a:rPr>
              <a:t>6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] (-5.0 TPa</a:t>
            </a:r>
            <a:r>
              <a:rPr lang="en-US" altLang="zh-CN" baseline="30000">
                <a:latin typeface="Times New Roman" pitchFamily="18" charset="0"/>
                <a:ea typeface="楷体_GB2312"/>
                <a:cs typeface="楷体_GB2312"/>
              </a:rPr>
              <a:t>-1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); KMn[Ag(CN)</a:t>
            </a:r>
            <a:r>
              <a:rPr lang="en-US" altLang="zh-CN" baseline="-25000">
                <a:latin typeface="Times New Roman" pitchFamily="18" charset="0"/>
                <a:ea typeface="楷体_GB2312"/>
                <a:cs typeface="楷体_GB2312"/>
              </a:rPr>
              <a:t>2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]</a:t>
            </a:r>
            <a:r>
              <a:rPr lang="en-US" altLang="zh-CN" baseline="-25000">
                <a:latin typeface="Times New Roman" pitchFamily="18" charset="0"/>
                <a:ea typeface="楷体_GB2312"/>
                <a:cs typeface="楷体_GB2312"/>
              </a:rPr>
              <a:t>3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 (-12.0 TPa</a:t>
            </a:r>
            <a:r>
              <a:rPr lang="en-US" altLang="zh-CN" baseline="30000">
                <a:latin typeface="Times New Roman" pitchFamily="18" charset="0"/>
                <a:ea typeface="楷体_GB2312"/>
                <a:cs typeface="楷体_GB2312"/>
              </a:rPr>
              <a:t>-1</a:t>
            </a:r>
            <a:r>
              <a:rPr lang="en-US" altLang="zh-CN">
                <a:latin typeface="Times New Roman" pitchFamily="18" charset="0"/>
                <a:ea typeface="楷体_GB2312"/>
                <a:cs typeface="楷体_GB2312"/>
              </a:rPr>
              <a:t>) </a:t>
            </a:r>
          </a:p>
          <a:p>
            <a:r>
              <a:rPr lang="en-US" altLang="zh-CN">
                <a:latin typeface="Calibri" pitchFamily="34" charset="0"/>
                <a:ea typeface="楷体_GB2312"/>
                <a:cs typeface="楷体_GB2312"/>
              </a:rPr>
              <a:t>Organic materials: CD</a:t>
            </a:r>
            <a:r>
              <a:rPr lang="en-US" altLang="zh-CN" baseline="-25000">
                <a:latin typeface="Calibri" pitchFamily="34" charset="0"/>
                <a:ea typeface="楷体_GB2312"/>
                <a:cs typeface="楷体_GB2312"/>
              </a:rPr>
              <a:t>3</a:t>
            </a:r>
            <a:r>
              <a:rPr lang="en-US" altLang="zh-CN">
                <a:latin typeface="Calibri" pitchFamily="34" charset="0"/>
                <a:ea typeface="楷体_GB2312"/>
                <a:cs typeface="楷体_GB2312"/>
              </a:rPr>
              <a:t>DO•D</a:t>
            </a:r>
            <a:r>
              <a:rPr lang="en-US" altLang="zh-CN" baseline="-25000">
                <a:latin typeface="Calibri" pitchFamily="34" charset="0"/>
                <a:ea typeface="楷体_GB2312"/>
                <a:cs typeface="楷体_GB2312"/>
              </a:rPr>
              <a:t>2</a:t>
            </a:r>
            <a:r>
              <a:rPr lang="en-US" altLang="zh-CN">
                <a:latin typeface="Calibri" pitchFamily="34" charset="0"/>
                <a:ea typeface="楷体_GB2312"/>
                <a:cs typeface="楷体_GB2312"/>
              </a:rPr>
              <a:t>O (-3.8 TPa</a:t>
            </a:r>
            <a:r>
              <a:rPr lang="en-US" altLang="zh-CN" baseline="30000">
                <a:latin typeface="Calibri" pitchFamily="34" charset="0"/>
                <a:ea typeface="楷体_GB2312"/>
                <a:cs typeface="楷体_GB2312"/>
              </a:rPr>
              <a:t>-1</a:t>
            </a:r>
            <a:r>
              <a:rPr lang="en-US" altLang="zh-CN">
                <a:latin typeface="Calibri" pitchFamily="34" charset="0"/>
                <a:ea typeface="楷体_GB2312"/>
                <a:cs typeface="楷体_GB2312"/>
              </a:rPr>
              <a:t>) </a:t>
            </a:r>
            <a:r>
              <a:rPr lang="en-US" altLang="zh-CN" i="1">
                <a:latin typeface="Calibri" pitchFamily="34" charset="0"/>
              </a:rPr>
              <a:t>Science</a:t>
            </a:r>
            <a:r>
              <a:rPr lang="en-US" altLang="zh-CN">
                <a:latin typeface="Calibri" pitchFamily="34" charset="0"/>
              </a:rPr>
              <a:t> </a:t>
            </a:r>
            <a:r>
              <a:rPr lang="en-US" altLang="zh-CN" b="1">
                <a:latin typeface="Calibri" pitchFamily="34" charset="0"/>
              </a:rPr>
              <a:t>2011</a:t>
            </a:r>
            <a:r>
              <a:rPr lang="en-US" altLang="zh-CN">
                <a:latin typeface="Calibri" pitchFamily="34" charset="0"/>
              </a:rPr>
              <a:t>,  </a:t>
            </a:r>
            <a:r>
              <a:rPr lang="en-US" altLang="zh-CN" i="1">
                <a:latin typeface="Calibri" pitchFamily="34" charset="0"/>
              </a:rPr>
              <a:t>331</a:t>
            </a:r>
            <a:r>
              <a:rPr lang="en-US" altLang="zh-CN">
                <a:latin typeface="Calibri" pitchFamily="34" charset="0"/>
              </a:rPr>
              <a:t>, 742;  </a:t>
            </a:r>
            <a:r>
              <a:rPr lang="en-US" altLang="zh-CN" i="1">
                <a:latin typeface="Calibri" pitchFamily="34" charset="0"/>
              </a:rPr>
              <a:t>J. Am. Chem. Soc.</a:t>
            </a:r>
            <a:r>
              <a:rPr lang="en-US" altLang="zh-CN">
                <a:latin typeface="Calibri" pitchFamily="34" charset="0"/>
              </a:rPr>
              <a:t> </a:t>
            </a:r>
            <a:r>
              <a:rPr lang="en-US" altLang="zh-CN" b="1">
                <a:latin typeface="Calibri" pitchFamily="34" charset="0"/>
              </a:rPr>
              <a:t>2012</a:t>
            </a:r>
            <a:r>
              <a:rPr lang="en-US" altLang="zh-CN">
                <a:latin typeface="Calibri" pitchFamily="34" charset="0"/>
              </a:rPr>
              <a:t>, DOI: ja20490</a:t>
            </a:r>
            <a:endParaRPr lang="en-US" altLang="zh-CN">
              <a:latin typeface="Calibri" pitchFamily="34" charset="0"/>
              <a:ea typeface="楷体_GB2312"/>
              <a:cs typeface="楷体_GB2312"/>
            </a:endParaRPr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228600" y="12192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Li, Probert, Kosa, Bennett, Thirumurugan, Burwood, Parrinello, Howard &amp; Cheetham,</a:t>
            </a:r>
          </a:p>
          <a:p>
            <a:pPr algn="ctr"/>
            <a:r>
              <a:rPr lang="en-US" i="1">
                <a:latin typeface="Calibri" pitchFamily="34" charset="0"/>
              </a:rPr>
              <a:t>J. Amer. Chem. Soc. </a:t>
            </a:r>
            <a:r>
              <a:rPr lang="en-US">
                <a:latin typeface="Calibri" pitchFamily="34" charset="0"/>
              </a:rPr>
              <a:t>134, 11940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6288" y="1320800"/>
            <a:ext cx="15922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Location of light atoms, esp. H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1975" y="1320800"/>
            <a:ext cx="118903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Magnetic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9975" y="5232400"/>
            <a:ext cx="1592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Neutron spectroscopy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11975" y="4533900"/>
            <a:ext cx="1546225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Extreme environments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9975" y="584200"/>
            <a:ext cx="1592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</a:rPr>
              <a:t>Neighbouring</a:t>
            </a:r>
            <a:r>
              <a:rPr lang="en-US" dirty="0">
                <a:solidFill>
                  <a:srgbClr val="000000"/>
                </a:solidFill>
              </a:rPr>
              <a:t> element contrast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288" y="4533900"/>
            <a:ext cx="1198562" cy="1133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Time-of-flight (</a:t>
            </a:r>
            <a:r>
              <a:rPr lang="en-US" dirty="0" err="1">
                <a:solidFill>
                  <a:srgbClr val="000000"/>
                </a:solidFill>
              </a:rPr>
              <a:t>spallation</a:t>
            </a:r>
            <a:r>
              <a:rPr lang="en-US" dirty="0">
                <a:solidFill>
                  <a:srgbClr val="000000"/>
                </a:solidFill>
              </a:rPr>
              <a:t> source)</a:t>
            </a:r>
          </a:p>
        </p:txBody>
      </p:sp>
      <p:sp>
        <p:nvSpPr>
          <p:cNvPr id="33800" name="TextBox 12"/>
          <p:cNvSpPr txBox="1">
            <a:spLocks noChangeArrowheads="1"/>
          </p:cNvSpPr>
          <p:nvPr/>
        </p:nvSpPr>
        <p:spPr bwMode="auto">
          <a:xfrm>
            <a:off x="3470275" y="2928938"/>
            <a:ext cx="1871663" cy="83026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2"/>
                </a:solidFill>
                <a:latin typeface="Calibri" pitchFamily="34" charset="0"/>
              </a:rPr>
              <a:t>Neutron Diffraction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368550" y="2235200"/>
            <a:ext cx="1101725" cy="73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5284788" y="2235200"/>
            <a:ext cx="1627187" cy="69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33800" idx="2"/>
          </p:cNvCxnSpPr>
          <p:nvPr/>
        </p:nvCxnSpPr>
        <p:spPr>
          <a:xfrm rot="5400000">
            <a:off x="3667919" y="4495006"/>
            <a:ext cx="147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41938" y="3759200"/>
            <a:ext cx="1570037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667919" y="2234406"/>
            <a:ext cx="147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74850" y="3759200"/>
            <a:ext cx="1495425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6288" y="1320800"/>
            <a:ext cx="15922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Phase  diagrams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1975" y="1320800"/>
            <a:ext cx="1546225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Amorphous materials &amp; glasses (</a:t>
            </a:r>
            <a:r>
              <a:rPr lang="en-US" dirty="0" err="1">
                <a:solidFill>
                  <a:srgbClr val="000000"/>
                </a:solidFill>
              </a:rPr>
              <a:t>pdf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09975" y="5232400"/>
            <a:ext cx="1592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Structure determination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11975" y="4533900"/>
            <a:ext cx="1546225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000000"/>
                </a:solidFill>
              </a:rPr>
              <a:t>In situ </a:t>
            </a:r>
            <a:r>
              <a:rPr lang="en-US" dirty="0">
                <a:solidFill>
                  <a:srgbClr val="000000"/>
                </a:solidFill>
              </a:rPr>
              <a:t>studies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38538" y="584200"/>
            <a:ext cx="17319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Qualitative and quantitative analysis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2300" y="4533900"/>
            <a:ext cx="135255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</a:rPr>
              <a:t>Rietveld</a:t>
            </a:r>
            <a:r>
              <a:rPr lang="en-US" dirty="0">
                <a:solidFill>
                  <a:srgbClr val="000000"/>
                </a:solidFill>
              </a:rPr>
              <a:t> refinement</a:t>
            </a:r>
          </a:p>
        </p:txBody>
      </p:sp>
      <p:sp>
        <p:nvSpPr>
          <p:cNvPr id="34824" name="TextBox 12"/>
          <p:cNvSpPr txBox="1">
            <a:spLocks noChangeArrowheads="1"/>
          </p:cNvSpPr>
          <p:nvPr/>
        </p:nvSpPr>
        <p:spPr bwMode="auto">
          <a:xfrm>
            <a:off x="3470275" y="2928938"/>
            <a:ext cx="1871663" cy="83026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2"/>
                </a:solidFill>
                <a:latin typeface="Calibri" pitchFamily="34" charset="0"/>
              </a:rPr>
              <a:t>Powder Diffraction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368550" y="2235200"/>
            <a:ext cx="1101725" cy="73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5284788" y="2235200"/>
            <a:ext cx="1627187" cy="69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34824" idx="2"/>
          </p:cNvCxnSpPr>
          <p:nvPr/>
        </p:nvCxnSpPr>
        <p:spPr>
          <a:xfrm rot="5400000">
            <a:off x="3667919" y="4495006"/>
            <a:ext cx="147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41938" y="3759200"/>
            <a:ext cx="1570037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667919" y="2234406"/>
            <a:ext cx="147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74850" y="3759200"/>
            <a:ext cx="1495425" cy="774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Powder Diffraction – a Poor Man’s Tool!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-304800" y="1219200"/>
            <a:ext cx="944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 Pre-1970: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676400" y="6248400"/>
            <a:ext cx="5638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Cheetham et al., </a:t>
            </a:r>
            <a:r>
              <a:rPr lang="en-US" sz="2000" i="1">
                <a:latin typeface="Calibri" pitchFamily="34" charset="0"/>
              </a:rPr>
              <a:t>Solid State Comm</a:t>
            </a:r>
            <a:r>
              <a:rPr lang="en-US" sz="2000">
                <a:latin typeface="Calibri" pitchFamily="34" charset="0"/>
              </a:rPr>
              <a:t>. 8, 171 (1970)</a:t>
            </a:r>
          </a:p>
        </p:txBody>
      </p:sp>
      <p:pic>
        <p:nvPicPr>
          <p:cNvPr id="35844" name="Picture 5" descr="Screen shot 2011-12-10 at 15.53.5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89100"/>
            <a:ext cx="3894138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Screen shot 2011-12-10 at 15.55.2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191000"/>
            <a:ext cx="47609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2-03-29 at 22.18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990600"/>
            <a:ext cx="2318518" cy="35687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Powder Diffraction – Complex Patterns???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-304800" y="1219200"/>
            <a:ext cx="944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 How to proceed with overlapping peaks?</a:t>
            </a:r>
          </a:p>
        </p:txBody>
      </p:sp>
      <p:pic>
        <p:nvPicPr>
          <p:cNvPr id="36867" name="Picture 8" descr="Screen shot 2011-12-15 at 09.23.5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38400"/>
            <a:ext cx="46116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Screen shot 2011-12-15 at 09.25.2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514600"/>
            <a:ext cx="37544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10"/>
          <p:cNvSpPr txBox="1">
            <a:spLocks noChangeArrowheads="1"/>
          </p:cNvSpPr>
          <p:nvPr/>
        </p:nvSpPr>
        <p:spPr bwMode="auto">
          <a:xfrm>
            <a:off x="1905000" y="5638800"/>
            <a:ext cx="5730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There are 10 peaks in the highlighted region!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Rietveld Method - 1969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-304800" y="1219200"/>
            <a:ext cx="944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 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Available 1972 onwards: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295400" y="6019800"/>
            <a:ext cx="6477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H. M. Rietveld, </a:t>
            </a:r>
            <a:r>
              <a:rPr lang="en-US" sz="2000" b="1" i="1">
                <a:latin typeface="Calibri" pitchFamily="34" charset="0"/>
              </a:rPr>
              <a:t>J. Appl. Cryst. </a:t>
            </a:r>
            <a:r>
              <a:rPr lang="en-US" sz="2000" b="1">
                <a:latin typeface="Calibri" pitchFamily="34" charset="0"/>
              </a:rPr>
              <a:t>2, 65 (1969) – </a:t>
            </a:r>
            <a:r>
              <a:rPr lang="en-US" sz="2000" b="1" u="sng">
                <a:solidFill>
                  <a:srgbClr val="800000"/>
                </a:solidFill>
                <a:latin typeface="Calibri" pitchFamily="34" charset="0"/>
              </a:rPr>
              <a:t>7099 citations</a:t>
            </a: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800000"/>
                </a:solidFill>
                <a:latin typeface="Calibri" pitchFamily="34" charset="0"/>
              </a:rPr>
              <a:t>11,355 papers have Rietveld in the abstract or key words!</a:t>
            </a:r>
          </a:p>
        </p:txBody>
      </p:sp>
      <p:sp>
        <p:nvSpPr>
          <p:cNvPr id="37892" name="Rectangle 8"/>
          <p:cNvSpPr>
            <a:spLocks noChangeArrowheads="1"/>
          </p:cNvSpPr>
          <p:nvPr/>
        </p:nvSpPr>
        <p:spPr bwMode="auto">
          <a:xfrm>
            <a:off x="228600" y="1752600"/>
            <a:ext cx="8763000" cy="157003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The Rietveld method analyses powder diffraction data by a curve-fitting procedure, rather than measuring individual I</a:t>
            </a:r>
            <a:r>
              <a:rPr lang="en-US" sz="2400" baseline="-25000">
                <a:solidFill>
                  <a:schemeClr val="bg1"/>
                </a:solidFill>
                <a:latin typeface="Calibri" pitchFamily="34" charset="0"/>
              </a:rPr>
              <a:t>hkl</a:t>
            </a: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 values. Initially used a Gaussian shape function for neutron data, it was extended in 1977  to X-ray data (with more complex shape functions).</a:t>
            </a:r>
          </a:p>
        </p:txBody>
      </p:sp>
      <p:pic>
        <p:nvPicPr>
          <p:cNvPr id="37893" name="Picture 11" descr="Screen shot 2011-12-15 at 09.16.3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52800"/>
            <a:ext cx="3589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 descr="Screen shot 2012-12-04 at 03.53.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6063" y="3448050"/>
            <a:ext cx="45593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Rietveld Method Refinement of</a:t>
            </a:r>
          </a:p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Complex Structures: TiNb</a:t>
            </a:r>
            <a:r>
              <a:rPr lang="en-US" sz="2800" b="1" baseline="-25000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2</a:t>
            </a:r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O</a:t>
            </a:r>
            <a:r>
              <a:rPr lang="en-US" sz="2800" b="1" baseline="-25000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7</a:t>
            </a:r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 and Ti</a:t>
            </a:r>
            <a:r>
              <a:rPr lang="en-US" sz="2800" b="1" baseline="-25000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2</a:t>
            </a:r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Nb</a:t>
            </a:r>
            <a:r>
              <a:rPr lang="en-US" sz="2800" b="1" baseline="-25000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10</a:t>
            </a:r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O</a:t>
            </a:r>
            <a:r>
              <a:rPr lang="en-US" sz="2800" b="1" baseline="-25000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29</a:t>
            </a:r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 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-304800" y="1219200"/>
            <a:ext cx="944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 Post-1972: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447800" y="6248400"/>
            <a:ext cx="6477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Von Dreele &amp; Cheetham, </a:t>
            </a:r>
            <a:r>
              <a:rPr lang="en-US" sz="2000" i="1">
                <a:latin typeface="Calibri" pitchFamily="34" charset="0"/>
              </a:rPr>
              <a:t>Proc. Roy. Soc</a:t>
            </a:r>
            <a:r>
              <a:rPr lang="en-US" sz="2000">
                <a:latin typeface="Calibri" pitchFamily="34" charset="0"/>
              </a:rPr>
              <a:t>. A 338, 331 (1974)</a:t>
            </a:r>
          </a:p>
        </p:txBody>
      </p:sp>
      <p:pic>
        <p:nvPicPr>
          <p:cNvPr id="38916" name="Picture 7" descr="Screen shot 2011-12-10 at 16.57.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5672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9"/>
          <p:cNvSpPr txBox="1">
            <a:spLocks noChangeArrowheads="1"/>
          </p:cNvSpPr>
          <p:nvPr/>
        </p:nvSpPr>
        <p:spPr bwMode="auto">
          <a:xfrm>
            <a:off x="533400" y="5140325"/>
            <a:ext cx="8066088" cy="11080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Remember that the Rietveld method is for </a:t>
            </a:r>
            <a:r>
              <a:rPr lang="en-US" sz="2200" i="1">
                <a:solidFill>
                  <a:schemeClr val="bg1"/>
                </a:solidFill>
                <a:latin typeface="Calibri" pitchFamily="34" charset="0"/>
              </a:rPr>
              <a:t>refinement</a:t>
            </a: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only and does not </a:t>
            </a:r>
            <a:r>
              <a:rPr lang="en-US" sz="2200" i="1">
                <a:solidFill>
                  <a:schemeClr val="bg1"/>
                </a:solidFill>
                <a:latin typeface="Calibri" pitchFamily="34" charset="0"/>
              </a:rPr>
              <a:t>solve</a:t>
            </a:r>
            <a:r>
              <a:rPr lang="en-US" sz="2200">
                <a:solidFill>
                  <a:schemeClr val="bg1"/>
                </a:solidFill>
                <a:latin typeface="Calibri" pitchFamily="34" charset="0"/>
              </a:rPr>
              <a:t> structures. It requires prior knowledge of the unit cell, space group, and approximate starting coordinates for the least squares</a:t>
            </a:r>
          </a:p>
        </p:txBody>
      </p:sp>
      <p:pic>
        <p:nvPicPr>
          <p:cNvPr id="38918" name="Picture 10" descr="Screen shot 2012-04-03 at 18.22.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42672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Outline of Talk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0" y="1295400"/>
            <a:ext cx="9144000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Some connections</a:t>
            </a:r>
            <a:endParaRPr lang="en-US" sz="26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Trinity College, Cambridge: 1909 -&gt;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The Royal Institution: 1953 -&gt;</a:t>
            </a:r>
          </a:p>
          <a:p>
            <a:pPr indent="723900" eaLnBrk="0" fontAlgn="auto" hangingPunct="0">
              <a:spcBef>
                <a:spcPts val="12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Early achievements</a:t>
            </a:r>
            <a:endParaRPr lang="en-US" sz="22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– 	the Bragg equation and the interpretation of X-ray data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 – the structures of diamond, zinc 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blende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, 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rocksalt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and 			fluorite were determined (and quartz by W.H.B)</a:t>
            </a:r>
            <a:endParaRPr lang="en-US" sz="800" b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12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Materials chemistry with X-rays and neutrons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Ubiquitous use of single crystal X-rays methods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Use of neutrons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Powder methods and 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Rietveld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refinement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Structure determination with powders</a:t>
            </a:r>
          </a:p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</a:t>
            </a:r>
          </a:p>
        </p:txBody>
      </p:sp>
      <p:pic>
        <p:nvPicPr>
          <p:cNvPr id="16387" name="Picture 4" descr="220px-Wl-bra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7225" y="1295400"/>
            <a:ext cx="11747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Very Complex Structures – Proteins!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-304800" y="1219200"/>
            <a:ext cx="944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435100" algn="l"/>
              </a:tabLst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 2005: Synchrotron X-ray diffraction with proteins</a:t>
            </a:r>
          </a:p>
        </p:txBody>
      </p:sp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4876800" y="1905000"/>
            <a:ext cx="4038600" cy="16319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Solution and refinement of the structure of hexagonal turkey egg-white lysozyme: hexagonal, space group P6</a:t>
            </a:r>
            <a:r>
              <a:rPr lang="en-US" sz="2000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22, unit-cell parameters   a=71.0862 (3),  c=85.0276 (5) </a:t>
            </a:r>
            <a:r>
              <a:rPr lang="en-US" sz="200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304800" y="6457950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Margiolaki, Wright, Fitch, Fox &amp; Von Dreele, </a:t>
            </a:r>
            <a:r>
              <a:rPr lang="en-US" sz="2000" i="1">
                <a:latin typeface="Calibri" pitchFamily="34" charset="0"/>
              </a:rPr>
              <a:t>Acta Cryst. </a:t>
            </a:r>
            <a:r>
              <a:rPr lang="en-US" sz="2000">
                <a:latin typeface="Calibri" pitchFamily="34" charset="0"/>
              </a:rPr>
              <a:t>D61, 423 (2005)</a:t>
            </a:r>
            <a:endParaRPr lang="en-US" sz="2000" i="1">
              <a:latin typeface="Calibri" pitchFamily="34" charset="0"/>
            </a:endParaRPr>
          </a:p>
        </p:txBody>
      </p:sp>
      <p:pic>
        <p:nvPicPr>
          <p:cNvPr id="44037" name="Picture 8" descr="Screen shot 2011-12-15 at 10.07.3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09800"/>
            <a:ext cx="4538663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9" descr="Screen shot 2011-12-15 at 10.15.5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733800"/>
            <a:ext cx="28194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381000" y="3276600"/>
            <a:ext cx="840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40000"/>
              </a:spcBef>
            </a:pPr>
            <a:endParaRPr lang="en-US" altLang="zh-CN" b="1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624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800" b="1">
                <a:solidFill>
                  <a:srgbClr val="000099"/>
                </a:solidFill>
              </a:rPr>
              <a:t>Can we make Amorphous ZIFs?</a:t>
            </a:r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506413" y="3048000"/>
            <a:ext cx="82724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000090"/>
                </a:solidFill>
                <a:latin typeface="Calibri" pitchFamily="34" charset="0"/>
              </a:rPr>
              <a:t>Silica is well-known as a glass-forming material. Can we do the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000090"/>
                </a:solidFill>
                <a:latin typeface="Calibri" pitchFamily="34" charset="0"/>
              </a:rPr>
              <a:t>same thing with a ZIF?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8"/>
          <p:cNvSpPr>
            <a:spLocks noChangeArrowheads="1"/>
          </p:cNvSpPr>
          <p:nvPr/>
        </p:nvSpPr>
        <p:spPr bwMode="auto">
          <a:xfrm>
            <a:off x="3657600" y="2133600"/>
            <a:ext cx="27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  </a:t>
            </a:r>
            <a:endParaRPr lang="en-US">
              <a:cs typeface="Times New Roman" pitchFamily="18" charset="0"/>
            </a:endParaRPr>
          </a:p>
        </p:txBody>
      </p:sp>
      <p:sp>
        <p:nvSpPr>
          <p:cNvPr id="4710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07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1219200" y="304800"/>
            <a:ext cx="683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400" b="1">
                <a:solidFill>
                  <a:srgbClr val="000099"/>
                </a:solidFill>
              </a:rPr>
              <a:t>High Temperature Neutron Diffraction of ZIF-4</a:t>
            </a:r>
            <a:endParaRPr lang="en-US" sz="2400" b="1">
              <a:solidFill>
                <a:srgbClr val="000099"/>
              </a:solidFill>
              <a:ea typeface="宋体" charset="-122"/>
            </a:endParaRP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4191000" y="1447800"/>
            <a:ext cx="2663825" cy="1346200"/>
          </a:xfrm>
          <a:prstGeom prst="rect">
            <a:avLst/>
          </a:prstGeom>
          <a:solidFill>
            <a:srgbClr val="00009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Data collection with</a:t>
            </a:r>
          </a:p>
          <a:p>
            <a:pPr eaLnBrk="0" hangingPunct="0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perdeuterated ZIF-4</a:t>
            </a:r>
          </a:p>
          <a:p>
            <a:pPr eaLnBrk="0" hangingPunct="0"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at ISIS</a:t>
            </a:r>
          </a:p>
        </p:txBody>
      </p:sp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4038600" y="3505200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The initial ZIF-4 has an open structure which becomes apparently amorphous at ~300</a:t>
            </a:r>
            <a:r>
              <a:rPr lang="en-US" sz="2400" baseline="30000">
                <a:solidFill>
                  <a:srgbClr val="000099"/>
                </a:solidFill>
                <a:latin typeface="Calibri" pitchFamily="34" charset="0"/>
              </a:rPr>
              <a:t>o</a:t>
            </a:r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C and then recrystallises as the dense ZIF (zni) at ~400</a:t>
            </a:r>
            <a:r>
              <a:rPr lang="en-US" sz="2400" baseline="30000">
                <a:solidFill>
                  <a:srgbClr val="000099"/>
                </a:solidFill>
                <a:latin typeface="Calibri" pitchFamily="34" charset="0"/>
              </a:rPr>
              <a:t>o</a:t>
            </a:r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47112" name="Rectangle 10"/>
          <p:cNvSpPr>
            <a:spLocks noChangeArrowheads="1"/>
          </p:cNvSpPr>
          <p:nvPr/>
        </p:nvSpPr>
        <p:spPr bwMode="auto">
          <a:xfrm>
            <a:off x="4457700" y="5849938"/>
            <a:ext cx="3435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Bennett, Goodwin, Dove, Keen, Tucker, </a:t>
            </a:r>
          </a:p>
          <a:p>
            <a:pPr eaLnBrk="0" hangingPunct="0"/>
            <a:r>
              <a:rPr lang="en-US" sz="1600">
                <a:latin typeface="Calibri" pitchFamily="34" charset="0"/>
              </a:rPr>
              <a:t>Barney, Soper, Bithell, Tan &amp; Cheetham</a:t>
            </a:r>
          </a:p>
          <a:p>
            <a:pPr eaLnBrk="0" hangingPunct="0"/>
            <a:r>
              <a:rPr lang="en-US" sz="1600" i="1">
                <a:latin typeface="Calibri" pitchFamily="34" charset="0"/>
              </a:rPr>
              <a:t>Phys. Rev. Lett</a:t>
            </a:r>
            <a:r>
              <a:rPr lang="en-US" sz="1600">
                <a:latin typeface="Calibri" pitchFamily="34" charset="0"/>
              </a:rPr>
              <a:t>. 104, 115503 (2010)  </a:t>
            </a:r>
          </a:p>
        </p:txBody>
      </p:sp>
      <p:pic>
        <p:nvPicPr>
          <p:cNvPr id="4711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337502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8"/>
          <p:cNvSpPr>
            <a:spLocks noChangeArrowheads="1"/>
          </p:cNvSpPr>
          <p:nvPr/>
        </p:nvSpPr>
        <p:spPr bwMode="auto">
          <a:xfrm>
            <a:off x="3657600" y="2133600"/>
            <a:ext cx="27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  </a:t>
            </a:r>
            <a:endParaRPr lang="en-US">
              <a:cs typeface="Times New Roman" pitchFamily="18" charset="0"/>
            </a:endParaRPr>
          </a:p>
        </p:txBody>
      </p:sp>
      <p:sp>
        <p:nvSpPr>
          <p:cNvPr id="48130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1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2667000" y="304800"/>
            <a:ext cx="413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400" b="1">
                <a:solidFill>
                  <a:srgbClr val="000099"/>
                </a:solidFill>
              </a:rPr>
              <a:t>Pair Distribution Functions</a:t>
            </a:r>
            <a:endParaRPr lang="en-US" sz="2400" b="1">
              <a:solidFill>
                <a:srgbClr val="000099"/>
              </a:solidFill>
              <a:ea typeface="宋体" charset="-122"/>
            </a:endParaRPr>
          </a:p>
        </p:txBody>
      </p:sp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5130800" y="2743200"/>
            <a:ext cx="40195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Key points:</a:t>
            </a:r>
          </a:p>
          <a:p>
            <a:pPr>
              <a:spcBef>
                <a:spcPct val="45000"/>
              </a:spcBef>
              <a:buFontTx/>
              <a:buChar char="•"/>
            </a:pPr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 PDFs of ZIF-4, a-ZIF, and</a:t>
            </a:r>
          </a:p>
          <a:p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zni are very different at large r</a:t>
            </a:r>
          </a:p>
          <a:p>
            <a:pPr>
              <a:buFontTx/>
              <a:buChar char="•"/>
            </a:pPr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 PDFs are very similar at short</a:t>
            </a:r>
          </a:p>
          <a:p>
            <a:r>
              <a:rPr lang="en-US" sz="2400">
                <a:solidFill>
                  <a:srgbClr val="000099"/>
                </a:solidFill>
                <a:latin typeface="Calibri" pitchFamily="34" charset="0"/>
              </a:rPr>
              <a:t>R (less than 10</a:t>
            </a:r>
            <a:r>
              <a:rPr lang="en-US" sz="2400">
                <a:solidFill>
                  <a:srgbClr val="000099"/>
                </a:solidFill>
                <a:latin typeface="Calibri" pitchFamily="34" charset="0"/>
                <a:cs typeface="Times New Roman" pitchFamily="18" charset="0"/>
              </a:rPr>
              <a:t>Å)</a:t>
            </a:r>
          </a:p>
        </p:txBody>
      </p:sp>
      <p:pic>
        <p:nvPicPr>
          <p:cNvPr id="4813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51054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8"/>
          <p:cNvSpPr>
            <a:spLocks noChangeArrowheads="1"/>
          </p:cNvSpPr>
          <p:nvPr/>
        </p:nvSpPr>
        <p:spPr bwMode="auto">
          <a:xfrm>
            <a:off x="3657600" y="2133600"/>
            <a:ext cx="271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cs typeface="Times New Roman" pitchFamily="18" charset="0"/>
              </a:rPr>
              <a:t>  </a:t>
            </a:r>
            <a:endParaRPr lang="en-US">
              <a:cs typeface="Times New Roman" pitchFamily="18" charset="0"/>
            </a:endParaRPr>
          </a:p>
        </p:txBody>
      </p:sp>
      <p:sp>
        <p:nvSpPr>
          <p:cNvPr id="49154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5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6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1828800" y="304800"/>
            <a:ext cx="5508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altLang="zh-CN" sz="2400" b="1">
                <a:solidFill>
                  <a:srgbClr val="000099"/>
                </a:solidFill>
              </a:rPr>
              <a:t>Structure of Amorphous ZIF by RMC</a:t>
            </a:r>
            <a:endParaRPr lang="en-US" sz="2400" b="1">
              <a:solidFill>
                <a:srgbClr val="000099"/>
              </a:solidFill>
              <a:ea typeface="宋体" charset="-122"/>
            </a:endParaRP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1371600" y="5791200"/>
            <a:ext cx="4932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       ZIF-4               a-ZIF                 zni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285750" y="1371600"/>
            <a:ext cx="885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>
                <a:latin typeface="Calibri" pitchFamily="34" charset="0"/>
              </a:rPr>
              <a:t>Model of the a-ZIF derived from Reverse Monte Carlo simulations</a:t>
            </a:r>
          </a:p>
        </p:txBody>
      </p:sp>
      <p:sp>
        <p:nvSpPr>
          <p:cNvPr id="49160" name="Rectangle 13"/>
          <p:cNvSpPr>
            <a:spLocks noChangeArrowheads="1"/>
          </p:cNvSpPr>
          <p:nvPr/>
        </p:nvSpPr>
        <p:spPr bwMode="auto">
          <a:xfrm>
            <a:off x="2616200" y="6246813"/>
            <a:ext cx="381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Bennett et al. </a:t>
            </a:r>
            <a:r>
              <a:rPr lang="en-US" i="1">
                <a:latin typeface="Calibri" pitchFamily="34" charset="0"/>
              </a:rPr>
              <a:t>PRL</a:t>
            </a:r>
            <a:r>
              <a:rPr lang="en-US">
                <a:latin typeface="Calibri" pitchFamily="34" charset="0"/>
              </a:rPr>
              <a:t>, 104, 115503 (2010)  </a:t>
            </a:r>
          </a:p>
        </p:txBody>
      </p:sp>
      <p:pic>
        <p:nvPicPr>
          <p:cNvPr id="49161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6019800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7010400" y="3200400"/>
            <a:ext cx="1970088" cy="230822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Formation of</a:t>
            </a:r>
          </a:p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a-ZIF is</a:t>
            </a:r>
          </a:p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irreversible on</a:t>
            </a:r>
          </a:p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cooling. It can</a:t>
            </a:r>
          </a:p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be brought to</a:t>
            </a:r>
          </a:p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room temp.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1524000" y="152400"/>
            <a:ext cx="624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400" b="1">
                <a:solidFill>
                  <a:srgbClr val="000099"/>
                </a:solidFill>
              </a:rPr>
              <a:t>Can we make Amorphous ZIFs</a:t>
            </a:r>
          </a:p>
          <a:p>
            <a:pPr algn="ctr" eaLnBrk="0" hangingPunct="0"/>
            <a:r>
              <a:rPr lang="en-US" altLang="zh-CN" sz="2400" b="1">
                <a:solidFill>
                  <a:srgbClr val="000099"/>
                </a:solidFill>
              </a:rPr>
              <a:t>from other ZIF Frameworks by Heating?</a:t>
            </a:r>
          </a:p>
        </p:txBody>
      </p:sp>
      <p:sp>
        <p:nvSpPr>
          <p:cNvPr id="50178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381000" y="1295400"/>
            <a:ext cx="8456613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 eaLnBrk="0" hangingPunct="0">
              <a:spcBef>
                <a:spcPct val="20000"/>
              </a:spcBef>
            </a:pP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	The </a:t>
            </a:r>
            <a:r>
              <a:rPr lang="en-US" sz="2400" b="1" i="1">
                <a:solidFill>
                  <a:srgbClr val="800000"/>
                </a:solidFill>
                <a:latin typeface="Calibri" pitchFamily="34" charset="0"/>
              </a:rPr>
              <a:t>Unsubstituted</a:t>
            </a:r>
            <a:r>
              <a:rPr lang="en-US" sz="2400" b="1" i="1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ZIFs</a:t>
            </a:r>
            <a:r>
              <a:rPr lang="en-US" sz="2400" b="1" i="1">
                <a:solidFill>
                  <a:srgbClr val="000099"/>
                </a:solidFill>
                <a:latin typeface="Calibri" pitchFamily="34" charset="0"/>
              </a:rPr>
              <a:t> – </a:t>
            </a: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ZIF-1, ZIF-3 and Co-ZIF-4 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	all undergo amorphization to give </a:t>
            </a:r>
            <a:r>
              <a:rPr lang="en-US" sz="2400" b="1" i="1">
                <a:solidFill>
                  <a:srgbClr val="000099"/>
                </a:solidFill>
                <a:latin typeface="Calibri" pitchFamily="34" charset="0"/>
              </a:rPr>
              <a:t>a</a:t>
            </a: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-ZIF with the same</a:t>
            </a:r>
          </a:p>
          <a:p>
            <a:pPr marL="514350" indent="-514350" eaLnBrk="0" hangingPunct="0">
              <a:spcBef>
                <a:spcPct val="20000"/>
              </a:spcBef>
            </a:pPr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	structure	as before, according to the X-ray pdfs and densities</a:t>
            </a:r>
          </a:p>
        </p:txBody>
      </p:sp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0" y="5867400"/>
            <a:ext cx="468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</a:rPr>
              <a:t>T. D. Bennett, D. A. Keen, J-C. Tan, E. R. Barney,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lang="en-US" sz="1600" dirty="0">
                <a:latin typeface="+mn-lt"/>
              </a:rPr>
              <a:t>L. Goodwin, and A. K. Cheetham, </a:t>
            </a:r>
            <a:r>
              <a:rPr lang="en-US" sz="1600" i="1" dirty="0" err="1">
                <a:latin typeface="+mn-lt"/>
              </a:rPr>
              <a:t>Angew</a:t>
            </a:r>
            <a:r>
              <a:rPr lang="en-US" sz="1600" i="1" dirty="0">
                <a:latin typeface="+mn-lt"/>
              </a:rPr>
              <a:t>. </a:t>
            </a:r>
            <a:r>
              <a:rPr lang="en-US" sz="1600" i="1" dirty="0" err="1">
                <a:latin typeface="+mn-lt"/>
              </a:rPr>
              <a:t>Chemie</a:t>
            </a:r>
            <a:endParaRPr lang="en-US" sz="1600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+mn-lt"/>
              </a:rPr>
              <a:t>Intl. Ed</a:t>
            </a:r>
            <a:r>
              <a:rPr lang="en-US" sz="1600" dirty="0">
                <a:latin typeface="+mn-lt"/>
              </a:rPr>
              <a:t>. 50, 3067 (2011)</a:t>
            </a:r>
            <a:endParaRPr lang="en-GB" sz="1600" dirty="0">
              <a:latin typeface="+mn-lt"/>
            </a:endParaRPr>
          </a:p>
        </p:txBody>
      </p:sp>
      <p:pic>
        <p:nvPicPr>
          <p:cNvPr id="50181" name="Picture 8" descr="Tom figure 2.jpg"/>
          <p:cNvPicPr>
            <a:picLocks noChangeAspect="1"/>
          </p:cNvPicPr>
          <p:nvPr/>
        </p:nvPicPr>
        <p:blipFill>
          <a:blip r:embed="rId3"/>
          <a:srcRect t="26936" r="33195"/>
          <a:stretch>
            <a:fillRect/>
          </a:stretch>
        </p:blipFill>
        <p:spPr bwMode="auto">
          <a:xfrm>
            <a:off x="304800" y="2971800"/>
            <a:ext cx="46101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Tom figure 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630488"/>
            <a:ext cx="32766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295400"/>
            <a:ext cx="8763000" cy="5562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err="1" smtClean="0">
                <a:solidFill>
                  <a:srgbClr val="3333CC"/>
                </a:solidFill>
                <a:latin typeface="Times" charset="0"/>
              </a:rPr>
              <a:t>Supramolecular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 materials (1970s) </a:t>
            </a:r>
            <a:r>
              <a:rPr lang="en-US" sz="2600" b="1" dirty="0" smtClean="0">
                <a:latin typeface="Times" charset="0"/>
              </a:rPr>
              <a:t>*</a:t>
            </a:r>
            <a:endParaRPr lang="en-US" sz="2600" b="1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err="1" smtClean="0">
                <a:solidFill>
                  <a:srgbClr val="3333CC"/>
                </a:solidFill>
                <a:latin typeface="Times" charset="0"/>
              </a:rPr>
              <a:t>Quasicrystals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 (1982) </a:t>
            </a:r>
            <a:r>
              <a:rPr lang="en-US" sz="2600" b="1" dirty="0" smtClean="0">
                <a:latin typeface="Times" charset="0"/>
              </a:rPr>
              <a:t>*</a:t>
            </a:r>
            <a:endParaRPr lang="en-US" sz="2600" b="1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Conducting 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polymers (1982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*</a:t>
            </a:r>
            <a:endParaRPr lang="en-US" sz="2600" b="1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Lithium electrodes for batteries (1984) </a:t>
            </a:r>
            <a:r>
              <a:rPr lang="en-US" sz="2600" b="1" dirty="0" smtClean="0">
                <a:latin typeface="Times" charset="0"/>
              </a:rPr>
              <a:t>¶</a:t>
            </a: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High temperature superconductors (1986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*</a:t>
            </a:r>
            <a:endParaRPr lang="en-US" sz="2600" b="1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Buckeyball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, C</a:t>
            </a:r>
            <a:r>
              <a:rPr lang="en-US" sz="2600" b="1" baseline="-25000" dirty="0">
                <a:solidFill>
                  <a:srgbClr val="3333CC"/>
                </a:solidFill>
                <a:latin typeface="Times" charset="0"/>
              </a:rPr>
              <a:t>60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(1985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*</a:t>
            </a:r>
            <a:endParaRPr lang="en-US" sz="2600" b="1" baseline="-25000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Carbon </a:t>
            </a: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nanotubes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(1991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§</a:t>
            </a: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Quantum 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dots (1992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§</a:t>
            </a:r>
            <a:endParaRPr lang="en-US" sz="2600" b="1" dirty="0" smtClean="0">
              <a:solidFill>
                <a:srgbClr val="3333CC"/>
              </a:solidFill>
              <a:latin typeface="Times" charset="0"/>
            </a:endParaRP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GaN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semiconductors (1993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#</a:t>
            </a: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Colossal </a:t>
            </a: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magnetoresistive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manganates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(1993)</a:t>
            </a: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Inorganic-organic framework materials (1995)</a:t>
            </a:r>
          </a:p>
          <a:p>
            <a:pPr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600" b="1" dirty="0" err="1">
                <a:solidFill>
                  <a:srgbClr val="3333CC"/>
                </a:solidFill>
                <a:latin typeface="Times" charset="0"/>
              </a:rPr>
              <a:t>Graphene</a:t>
            </a:r>
            <a:r>
              <a:rPr lang="en-US" sz="2600" b="1" dirty="0">
                <a:solidFill>
                  <a:srgbClr val="3333CC"/>
                </a:solidFill>
                <a:latin typeface="Times" charset="0"/>
              </a:rPr>
              <a:t> (2004</a:t>
            </a:r>
            <a:r>
              <a:rPr lang="en-US" sz="2600" b="1" dirty="0" smtClean="0">
                <a:solidFill>
                  <a:srgbClr val="3333CC"/>
                </a:solidFill>
                <a:latin typeface="Times" charset="0"/>
              </a:rPr>
              <a:t>) </a:t>
            </a:r>
            <a:r>
              <a:rPr lang="en-US" sz="2600" b="1" dirty="0" smtClean="0">
                <a:latin typeface="Times" charset="0"/>
              </a:rPr>
              <a:t>*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Arial"/>
              <a:buNone/>
              <a:defRPr/>
            </a:pPr>
            <a:endParaRPr lang="en-US" sz="800" b="1" dirty="0" smtClean="0">
              <a:solidFill>
                <a:srgbClr val="3333CC"/>
              </a:solidFill>
              <a:latin typeface="Times" charset="0"/>
            </a:endParaRPr>
          </a:p>
          <a:p>
            <a:pPr marL="177800" indent="-17780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latin typeface="Times" charset="0"/>
              </a:rPr>
              <a:t>	* Nobel prize    § </a:t>
            </a:r>
            <a:r>
              <a:rPr lang="en-US" sz="2400" b="1" dirty="0" err="1" smtClean="0">
                <a:latin typeface="Times" charset="0"/>
              </a:rPr>
              <a:t>Kavli</a:t>
            </a:r>
            <a:r>
              <a:rPr lang="en-US" sz="2400" b="1" dirty="0" smtClean="0">
                <a:latin typeface="Times" charset="0"/>
              </a:rPr>
              <a:t> prize   </a:t>
            </a:r>
          </a:p>
          <a:p>
            <a:pPr marL="177800" indent="-177800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dirty="0" smtClean="0">
                <a:latin typeface="Times" charset="0"/>
              </a:rPr>
              <a:t>	¶ Japan Prize   # </a:t>
            </a:r>
            <a:r>
              <a:rPr lang="en-US" sz="2400" b="1" dirty="0" err="1" smtClean="0">
                <a:latin typeface="Times" charset="0"/>
              </a:rPr>
              <a:t>Millenium</a:t>
            </a:r>
            <a:r>
              <a:rPr lang="en-US" sz="2400" b="1" dirty="0" smtClean="0">
                <a:latin typeface="Times" charset="0"/>
              </a:rPr>
              <a:t> Prize</a:t>
            </a:r>
            <a:endParaRPr lang="en-US" sz="2400" b="1" dirty="0">
              <a:latin typeface="Times" charset="0"/>
            </a:endParaRPr>
          </a:p>
        </p:txBody>
      </p:sp>
      <p:sp>
        <p:nvSpPr>
          <p:cNvPr id="59801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05000" y="152400"/>
            <a:ext cx="533400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Major New Classes of Materials 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 the last</a:t>
            </a:r>
            <a:r>
              <a:rPr lang="en-US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40 </a:t>
            </a: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years</a:t>
            </a:r>
          </a:p>
        </p:txBody>
      </p:sp>
      <p:pic>
        <p:nvPicPr>
          <p:cNvPr id="130052" name="Picture 2" descr="Ugartepartic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371600"/>
            <a:ext cx="13509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ropes of nanotub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3429000"/>
            <a:ext cx="2133600" cy="1445342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3005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334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2"/>
          <p:cNvPicPr>
            <a:picLocks noChangeAspect="1" noChangeArrowheads="1"/>
          </p:cNvPicPr>
          <p:nvPr/>
        </p:nvPicPr>
        <p:blipFill>
          <a:blip r:embed="rId6"/>
          <a:srcRect b="35959"/>
          <a:stretch>
            <a:fillRect/>
          </a:stretch>
        </p:blipFill>
        <p:spPr bwMode="auto">
          <a:xfrm>
            <a:off x="5105400" y="3349625"/>
            <a:ext cx="23161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0" y="6053138"/>
            <a:ext cx="7239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7"/>
          <p:cNvSpPr txBox="1">
            <a:spLocks noChangeArrowheads="1"/>
          </p:cNvSpPr>
          <p:nvPr/>
        </p:nvSpPr>
        <p:spPr bwMode="auto">
          <a:xfrm>
            <a:off x="3333750" y="533400"/>
            <a:ext cx="2293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Thank You!</a:t>
            </a:r>
          </a:p>
        </p:txBody>
      </p:sp>
      <p:pic>
        <p:nvPicPr>
          <p:cNvPr id="132098" name="Picture 4" descr="Cheethamgroup1.jpg"/>
          <p:cNvPicPr>
            <a:picLocks noChangeAspect="1"/>
          </p:cNvPicPr>
          <p:nvPr/>
        </p:nvPicPr>
        <p:blipFill>
          <a:blip r:embed="rId3"/>
          <a:srcRect l="3926" r="6871"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3581400" y="5791200"/>
            <a:ext cx="556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/>
              <a:t>£££: European Research Council,</a:t>
            </a:r>
          </a:p>
          <a:p>
            <a:pPr algn="r" eaLnBrk="0" hangingPunct="0"/>
            <a:r>
              <a:rPr lang="en-US"/>
              <a:t>Royal Society, EPSRC, Newton Trust,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6739" y="574229"/>
            <a:ext cx="510127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+mn-lt"/>
              </a:rPr>
              <a:t>Cheetham Group today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+mn-lt"/>
              </a:rPr>
              <a:t>at Trinity College, Cambridge!</a:t>
            </a:r>
            <a:endParaRPr lang="en-US" sz="3200" dirty="0">
              <a:effectLst>
                <a:glow rad="152400">
                  <a:schemeClr val="bg1">
                    <a:alpha val="75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6288" y="1320800"/>
            <a:ext cx="15922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determination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11975" y="1320800"/>
            <a:ext cx="118903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Grazing incidence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2525" y="5232400"/>
            <a:ext cx="142398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Synchrotron radiation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11975" y="4533900"/>
            <a:ext cx="1393825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Pole figures and texture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9975" y="584200"/>
            <a:ext cx="1592263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Extreme environments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e.g. P and 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6288" y="4533900"/>
            <a:ext cx="119856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Diffuse scattering</a:t>
            </a: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3470275" y="2928938"/>
            <a:ext cx="1871663" cy="10144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2"/>
                </a:solidFill>
                <a:latin typeface="Calibri" pitchFamily="34" charset="0"/>
              </a:rPr>
              <a:t>X-ray diffraction</a:t>
            </a:r>
          </a:p>
          <a:p>
            <a:pPr algn="ctr"/>
            <a:r>
              <a:rPr lang="en-US" sz="2000">
                <a:solidFill>
                  <a:schemeClr val="bg2"/>
                </a:solidFill>
                <a:latin typeface="Calibri" pitchFamily="34" charset="0"/>
              </a:rPr>
              <a:t>with single</a:t>
            </a:r>
          </a:p>
          <a:p>
            <a:pPr algn="ctr"/>
            <a:r>
              <a:rPr lang="en-US" sz="2000">
                <a:solidFill>
                  <a:schemeClr val="bg2"/>
                </a:solidFill>
                <a:latin typeface="Calibri" pitchFamily="34" charset="0"/>
              </a:rPr>
              <a:t>crystals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368550" y="2235200"/>
            <a:ext cx="1101725" cy="73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5284788" y="2235200"/>
            <a:ext cx="1627187" cy="69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416" idx="2"/>
          </p:cNvCxnSpPr>
          <p:nvPr/>
        </p:nvCxnSpPr>
        <p:spPr>
          <a:xfrm rot="5400000">
            <a:off x="3759994" y="4587081"/>
            <a:ext cx="12890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41938" y="3943350"/>
            <a:ext cx="1570037" cy="59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667919" y="2234406"/>
            <a:ext cx="1473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74850" y="3943350"/>
            <a:ext cx="1495425" cy="59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>
                <a:solidFill>
                  <a:srgbClr val="000099"/>
                </a:solidFill>
                <a:latin typeface="Calibri" pitchFamily="34" charset="0"/>
                <a:ea typeface="宋体" charset="-122"/>
              </a:rPr>
              <a:t>Impact of Single Crystal Methods</a:t>
            </a:r>
          </a:p>
        </p:txBody>
      </p:sp>
      <p:sp>
        <p:nvSpPr>
          <p:cNvPr id="1001475" name="Text Box 3"/>
          <p:cNvSpPr txBox="1">
            <a:spLocks noChangeArrowheads="1"/>
          </p:cNvSpPr>
          <p:nvPr/>
        </p:nvSpPr>
        <p:spPr bwMode="auto">
          <a:xfrm>
            <a:off x="0" y="1295400"/>
            <a:ext cx="9144000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723900" eaLnBrk="0" fontAlgn="auto" hangingPunct="0">
              <a:spcBef>
                <a:spcPts val="1075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Structure determination</a:t>
            </a:r>
            <a:endParaRPr lang="en-US" sz="26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Molecular crystals (organics and 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inorganics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)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Organometallics</a:t>
            </a:r>
            <a:endParaRPr lang="en-US" sz="22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Supramolecular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 compounds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Coordination compounds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Crystalline polymers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Compound semiconductors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Minerals, e.g. </a:t>
            </a:r>
            <a:r>
              <a:rPr lang="en-US" sz="2200" b="1" dirty="0" err="1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aluminosilicates</a:t>
            </a:r>
            <a:endParaRPr lang="en-US" sz="22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Metal oxides (ferroelectrics, superconductors, etc)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Metal-organic frameworks</a:t>
            </a:r>
          </a:p>
          <a:p>
            <a:pPr indent="723900" eaLnBrk="0" fontAlgn="auto" hangingPunct="0">
              <a:spcBef>
                <a:spcPts val="12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600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Special applications</a:t>
            </a:r>
            <a:endParaRPr lang="en-US" sz="2600" b="1" dirty="0">
              <a:effectLst>
                <a:outerShdw blurRad="38100" dist="38100" dir="2700000" algn="tl">
                  <a:srgbClr val="DDDDDD"/>
                </a:outerShdw>
              </a:effectLst>
              <a:ea typeface="宋体" charset="-122"/>
              <a:cs typeface="宋体" charset="-122"/>
            </a:endParaRP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</a:t>
            </a: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High pressure studies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Structure of surfaces</a:t>
            </a:r>
          </a:p>
          <a:p>
            <a:pPr indent="723900" eaLnBrk="0" fontAlgn="auto" hangingPunct="0">
              <a:spcBef>
                <a:spcPts val="600"/>
              </a:spcBef>
              <a:spcAft>
                <a:spcPts val="0"/>
              </a:spcAft>
              <a:tabLst>
                <a:tab pos="1077913" algn="l"/>
              </a:tabLst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-122"/>
                <a:cs typeface="宋体" charset="-122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381000" y="3276600"/>
            <a:ext cx="840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40000"/>
              </a:spcBef>
            </a:pPr>
            <a:endParaRPr lang="en-US" altLang="zh-CN" b="1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162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500" b="1">
                <a:solidFill>
                  <a:srgbClr val="000099"/>
                </a:solidFill>
              </a:rPr>
              <a:t>Porous Metal-Organic Frameworks (MOFs)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81000" y="3917950"/>
            <a:ext cx="8548688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b="1">
                <a:solidFill>
                  <a:srgbClr val="000099"/>
                </a:solidFill>
                <a:latin typeface="Calibri" pitchFamily="34" charset="0"/>
              </a:rPr>
              <a:t>         MOF-5                   HKUST-1                  ZIF-8</a:t>
            </a:r>
          </a:p>
          <a:p>
            <a:pPr eaLnBrk="0" hangingPunct="0">
              <a:spcBef>
                <a:spcPct val="20000"/>
              </a:spcBef>
            </a:pPr>
            <a:endParaRPr lang="en-US" sz="1600" b="1">
              <a:solidFill>
                <a:srgbClr val="000099"/>
              </a:solidFill>
              <a:latin typeface="Calibri" pitchFamily="34" charset="0"/>
            </a:endParaRPr>
          </a:p>
          <a:p>
            <a:pPr eaLnBrk="0" hangingPunct="0">
              <a:spcBef>
                <a:spcPts val="625"/>
              </a:spcBef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Porous MOFs are being explored for a wide variety of potential applications,</a:t>
            </a:r>
          </a:p>
          <a:p>
            <a:pPr eaLnBrk="0" hangingPunct="0">
              <a:spcBef>
                <a:spcPts val="625"/>
              </a:spcBef>
            </a:pPr>
            <a:r>
              <a:rPr lang="en-US" sz="2000">
                <a:latin typeface="Calibri" pitchFamily="34" charset="0"/>
              </a:rPr>
              <a:t>	including separations, hydrogen storage, catalysis, sensors and drug delivery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Many frameworks are based upon simple inorganic structures established 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>
                <a:latin typeface="Calibri" pitchFamily="34" charset="0"/>
              </a:rPr>
              <a:t>	by Lawrence Bragg 100 years ago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Many, such as MOF-5 above, adopt primitive cubic structures (</a:t>
            </a:r>
            <a:r>
              <a:rPr lang="en-US" sz="2000" b="1">
                <a:latin typeface="Calibri" pitchFamily="34" charset="0"/>
              </a:rPr>
              <a:t>pcu</a:t>
            </a:r>
            <a:r>
              <a:rPr lang="en-US" sz="2000">
                <a:latin typeface="Calibri" pitchFamily="34" charset="0"/>
              </a:rPr>
              <a:t>)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371600"/>
            <a:ext cx="21859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C:\Documents and Settings\Caroline Mellot\My Documents\ZIFs-Yaghi\SIESTA-2008\Manuscript\figures1\figures1\LT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371600"/>
            <a:ext cx="2141538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Yaghi MOF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447800"/>
            <a:ext cx="2197100" cy="206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381000" y="3276600"/>
            <a:ext cx="840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40000"/>
              </a:spcBef>
            </a:pPr>
            <a:endParaRPr lang="en-US" altLang="zh-CN" b="1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162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500" b="1">
                <a:solidFill>
                  <a:srgbClr val="000099"/>
                </a:solidFill>
              </a:rPr>
              <a:t>MOFs with the Diamond Topology (dia)</a:t>
            </a: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3"/>
          <a:srcRect l="18468" r="9937"/>
          <a:stretch>
            <a:fillRect/>
          </a:stretch>
        </p:blipFill>
        <p:spPr bwMode="auto">
          <a:xfrm>
            <a:off x="1554163" y="1660525"/>
            <a:ext cx="19240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0"/>
          <p:cNvPicPr>
            <a:picLocks noChangeAspect="1" noChangeArrowheads="1"/>
          </p:cNvPicPr>
          <p:nvPr/>
        </p:nvPicPr>
        <p:blipFill>
          <a:blip r:embed="rId4"/>
          <a:srcRect l="12907" r="9937" b="14427"/>
          <a:stretch>
            <a:fillRect/>
          </a:stretch>
        </p:blipFill>
        <p:spPr bwMode="auto">
          <a:xfrm>
            <a:off x="3800475" y="2044700"/>
            <a:ext cx="17018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5"/>
          <a:srcRect l="11018" t="25095" r="18108" b="10634"/>
          <a:stretch>
            <a:fillRect/>
          </a:stretch>
        </p:blipFill>
        <p:spPr bwMode="auto">
          <a:xfrm>
            <a:off x="5721350" y="1690688"/>
            <a:ext cx="2379663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1"/>
          <p:cNvSpPr>
            <a:spLocks noChangeArrowheads="1"/>
          </p:cNvSpPr>
          <p:nvPr/>
        </p:nvSpPr>
        <p:spPr bwMode="auto">
          <a:xfrm>
            <a:off x="1554163" y="5616575"/>
            <a:ext cx="546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latin typeface="Calibri" pitchFamily="34" charset="0"/>
              </a:rPr>
              <a:t> There are around 500 such MOF structures </a:t>
            </a:r>
          </a:p>
        </p:txBody>
      </p:sp>
      <p:sp>
        <p:nvSpPr>
          <p:cNvPr id="21512" name="Rectangle 12"/>
          <p:cNvSpPr>
            <a:spLocks noChangeArrowheads="1"/>
          </p:cNvSpPr>
          <p:nvPr/>
        </p:nvSpPr>
        <p:spPr bwMode="auto">
          <a:xfrm>
            <a:off x="990600" y="6134100"/>
            <a:ext cx="6646863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>
                <a:latin typeface="Calibri" pitchFamily="34" charset="0"/>
              </a:rPr>
              <a:t>W. H. Bragg and W. L. Bragg, </a:t>
            </a:r>
            <a:r>
              <a:rPr lang="sv-SE" i="1">
                <a:latin typeface="Calibri" pitchFamily="34" charset="0"/>
              </a:rPr>
              <a:t>Proc. Roy. Soc</a:t>
            </a:r>
            <a:r>
              <a:rPr lang="sv-SE">
                <a:latin typeface="Calibri" pitchFamily="34" charset="0"/>
              </a:rPr>
              <a:t>. A 89, 277 (1913)</a:t>
            </a:r>
          </a:p>
          <a:p>
            <a:pPr>
              <a:spcBef>
                <a:spcPts val="600"/>
              </a:spcBef>
            </a:pPr>
            <a:r>
              <a:rPr lang="sv-SE">
                <a:latin typeface="Calibri" pitchFamily="34" charset="0"/>
              </a:rPr>
              <a:t>A. Thirumurugan and A. K. Cheetham</a:t>
            </a:r>
            <a:r>
              <a:rPr lang="sv-SE" i="1">
                <a:latin typeface="Calibri" pitchFamily="34" charset="0"/>
              </a:rPr>
              <a:t>, Eur. J. Inorg. Chem. </a:t>
            </a:r>
            <a:r>
              <a:rPr lang="sv-SE" b="1">
                <a:latin typeface="Calibri" pitchFamily="34" charset="0"/>
              </a:rPr>
              <a:t>2010,</a:t>
            </a:r>
            <a:r>
              <a:rPr lang="sv-SE" b="1" i="1">
                <a:latin typeface="Calibri" pitchFamily="34" charset="0"/>
              </a:rPr>
              <a:t> </a:t>
            </a:r>
            <a:r>
              <a:rPr lang="sv-SE" i="1">
                <a:latin typeface="Calibri" pitchFamily="34" charset="0"/>
              </a:rPr>
              <a:t>3823</a:t>
            </a:r>
            <a:endParaRPr lang="en-GB">
              <a:latin typeface="Calibri" pitchFamily="34" charset="0"/>
            </a:endParaRPr>
          </a:p>
        </p:txBody>
      </p:sp>
      <p:pic>
        <p:nvPicPr>
          <p:cNvPr id="2151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43025" y="4078288"/>
            <a:ext cx="234632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4"/>
          <p:cNvPicPr>
            <a:picLocks noChangeAspect="1" noChangeArrowheads="1"/>
          </p:cNvPicPr>
          <p:nvPr/>
        </p:nvPicPr>
        <p:blipFill>
          <a:blip r:embed="rId7"/>
          <a:srcRect l="12907" r="15273"/>
          <a:stretch>
            <a:fillRect/>
          </a:stretch>
        </p:blipFill>
        <p:spPr bwMode="auto">
          <a:xfrm>
            <a:off x="3983038" y="4184650"/>
            <a:ext cx="13350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2"/>
          <p:cNvPicPr>
            <a:picLocks noChangeAspect="1" noChangeArrowheads="1"/>
          </p:cNvPicPr>
          <p:nvPr/>
        </p:nvPicPr>
        <p:blipFill>
          <a:blip r:embed="rId8"/>
          <a:srcRect l="8635" t="12241" r="23444" b="13847"/>
          <a:stretch>
            <a:fillRect/>
          </a:stretch>
        </p:blipFill>
        <p:spPr bwMode="auto">
          <a:xfrm>
            <a:off x="5837238" y="3894138"/>
            <a:ext cx="202565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9063" y="1290638"/>
            <a:ext cx="7740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latin typeface="+mn-lt"/>
              </a:rPr>
              <a:t>[Bi</a:t>
            </a:r>
            <a:r>
              <a:rPr lang="de-DE" baseline="-25000" dirty="0">
                <a:latin typeface="+mn-lt"/>
              </a:rPr>
              <a:t>4</a:t>
            </a:r>
            <a:r>
              <a:rPr lang="de-DE" dirty="0">
                <a:latin typeface="+mn-lt"/>
              </a:rPr>
              <a:t>(1,4-BDC)</a:t>
            </a:r>
            <a:r>
              <a:rPr lang="de-DE" baseline="-25000" dirty="0">
                <a:latin typeface="+mn-lt"/>
              </a:rPr>
              <a:t>7</a:t>
            </a:r>
            <a:r>
              <a:rPr lang="de-DE" dirty="0">
                <a:latin typeface="+mn-lt"/>
              </a:rPr>
              <a:t>(HIm)].(DMA)</a:t>
            </a:r>
            <a:r>
              <a:rPr lang="de-DE" baseline="-25000" dirty="0">
                <a:latin typeface="+mn-lt"/>
              </a:rPr>
              <a:t>2</a:t>
            </a:r>
            <a:r>
              <a:rPr lang="de-DE" dirty="0">
                <a:latin typeface="+mn-lt"/>
              </a:rPr>
              <a:t>(DMF)</a:t>
            </a:r>
            <a:r>
              <a:rPr lang="de-DE" baseline="-25000" dirty="0">
                <a:latin typeface="+mn-lt"/>
              </a:rPr>
              <a:t>2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adopts</a:t>
            </a:r>
            <a:r>
              <a:rPr lang="de-DE" dirty="0">
                <a:latin typeface="+mn-lt"/>
              </a:rPr>
              <a:t> a 2-fold </a:t>
            </a:r>
            <a:r>
              <a:rPr lang="de-DE" dirty="0" err="1">
                <a:latin typeface="+mn-lt"/>
              </a:rPr>
              <a:t>interpenetrated</a:t>
            </a:r>
            <a:r>
              <a:rPr lang="de-DE" b="1" dirty="0">
                <a:latin typeface="+mn-lt"/>
              </a:rPr>
              <a:t> </a:t>
            </a:r>
            <a:r>
              <a:rPr lang="de-DE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</a:t>
            </a:r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structure</a:t>
            </a:r>
            <a:endParaRPr lang="en-US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063" y="3505200"/>
            <a:ext cx="60674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latin typeface="+mn-lt"/>
              </a:rPr>
              <a:t>[Bi(1,4-BDC)</a:t>
            </a:r>
            <a:r>
              <a:rPr lang="de-DE" baseline="-25000" dirty="0">
                <a:latin typeface="+mn-lt"/>
              </a:rPr>
              <a:t>2</a:t>
            </a:r>
            <a:r>
              <a:rPr lang="de-DE" dirty="0">
                <a:latin typeface="+mn-lt"/>
              </a:rPr>
              <a:t>].(DMA)(DMF) </a:t>
            </a:r>
            <a:r>
              <a:rPr lang="de-DE" dirty="0" err="1">
                <a:latin typeface="+mn-lt"/>
              </a:rPr>
              <a:t>forms</a:t>
            </a:r>
            <a:r>
              <a:rPr lang="de-DE" dirty="0">
                <a:latin typeface="+mn-lt"/>
              </a:rPr>
              <a:t> a 3-fold </a:t>
            </a:r>
            <a:r>
              <a:rPr lang="de-DE" dirty="0" err="1">
                <a:latin typeface="+mn-lt"/>
              </a:rPr>
              <a:t>interpentrated</a:t>
            </a:r>
            <a:r>
              <a:rPr lang="de-DE" dirty="0">
                <a:latin typeface="+mn-lt"/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dia</a:t>
            </a:r>
            <a:r>
              <a:rPr lang="de-DE" i="1" dirty="0">
                <a:latin typeface="+mn-lt"/>
              </a:rPr>
              <a:t> </a:t>
            </a:r>
            <a:endParaRPr lang="en-GB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381000" y="3276600"/>
            <a:ext cx="840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40000"/>
              </a:spcBef>
            </a:pPr>
            <a:endParaRPr lang="en-US" altLang="zh-CN" b="1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162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500" b="1">
                <a:solidFill>
                  <a:srgbClr val="000099"/>
                </a:solidFill>
              </a:rPr>
              <a:t>MOFs with the Fluorite Topology (flu)</a:t>
            </a:r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Rectangle 11"/>
          <p:cNvSpPr>
            <a:spLocks noChangeArrowheads="1"/>
          </p:cNvSpPr>
          <p:nvPr/>
        </p:nvSpPr>
        <p:spPr bwMode="auto">
          <a:xfrm>
            <a:off x="2214563" y="5272088"/>
            <a:ext cx="4498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2000">
                <a:latin typeface="Calibri" pitchFamily="34" charset="0"/>
              </a:rPr>
              <a:t> There are around ~35 such structures </a:t>
            </a:r>
          </a:p>
        </p:txBody>
      </p:sp>
      <p:sp>
        <p:nvSpPr>
          <p:cNvPr id="23557" name="Rectangle 12"/>
          <p:cNvSpPr>
            <a:spLocks noChangeArrowheads="1"/>
          </p:cNvSpPr>
          <p:nvPr/>
        </p:nvSpPr>
        <p:spPr bwMode="auto">
          <a:xfrm>
            <a:off x="381000" y="6075363"/>
            <a:ext cx="85582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W. L. Bragg, </a:t>
            </a:r>
            <a:r>
              <a:rPr lang="sv-SE" sz="1600" i="1">
                <a:latin typeface="Calibri" pitchFamily="34" charset="0"/>
              </a:rPr>
              <a:t>Proc. Roy. Soc</a:t>
            </a:r>
            <a:r>
              <a:rPr lang="sv-SE" sz="1600">
                <a:latin typeface="Calibri" pitchFamily="34" charset="0"/>
              </a:rPr>
              <a:t>. A 89, 248 (1913)</a:t>
            </a:r>
            <a:endParaRPr lang="en-US" sz="1600">
              <a:latin typeface="Calibri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>
                <a:latin typeface="Calibri" pitchFamily="34" charset="0"/>
              </a:rPr>
              <a:t>SS-Y. Chui, A. Siu, X. Feng, ZY Zhang, TC-W. Mak and ID Williams, </a:t>
            </a:r>
            <a:r>
              <a:rPr lang="en-US" sz="1600" i="1">
                <a:latin typeface="Calibri" pitchFamily="34" charset="0"/>
              </a:rPr>
              <a:t>Inorg. Chem. Commun</a:t>
            </a:r>
            <a:r>
              <a:rPr lang="en-US" sz="1600">
                <a:latin typeface="Calibri" pitchFamily="34" charset="0"/>
              </a:rPr>
              <a:t>., 2001, 4, 467</a:t>
            </a:r>
            <a:endParaRPr lang="en-GB" sz="160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7350" y="1474788"/>
            <a:ext cx="27670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latin typeface="+mn-lt"/>
              </a:rPr>
              <a:t>La</a:t>
            </a:r>
            <a:r>
              <a:rPr lang="de-DE" b="1" baseline="-25000" dirty="0">
                <a:latin typeface="+mn-lt"/>
              </a:rPr>
              <a:t>2 </a:t>
            </a:r>
            <a:r>
              <a:rPr lang="de-DE" b="1" dirty="0">
                <a:latin typeface="+mn-lt"/>
              </a:rPr>
              <a:t>(mellitate)(H</a:t>
            </a:r>
            <a:r>
              <a:rPr lang="de-DE" b="1" baseline="-25000" dirty="0">
                <a:latin typeface="+mn-lt"/>
              </a:rPr>
              <a:t>2</a:t>
            </a:r>
            <a:r>
              <a:rPr lang="de-DE" b="1" dirty="0">
                <a:latin typeface="+mn-lt"/>
              </a:rPr>
              <a:t>O)</a:t>
            </a:r>
            <a:r>
              <a:rPr lang="de-DE" b="1" baseline="-25000" dirty="0">
                <a:latin typeface="+mn-lt"/>
              </a:rPr>
              <a:t>3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flu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b="1" dirty="0" err="1">
                <a:latin typeface="+mn-lt"/>
              </a:rPr>
              <a:t>net</a:t>
            </a:r>
            <a:r>
              <a:rPr lang="de-DE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3"/>
          <a:srcRect l="19191" t="14156" r="17613" b="13541"/>
          <a:stretch>
            <a:fillRect/>
          </a:stretch>
        </p:blipFill>
        <p:spPr bwMode="auto">
          <a:xfrm>
            <a:off x="381000" y="2089150"/>
            <a:ext cx="28257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4"/>
          <a:srcRect l="23422" t="11743" r="24013" b="11743"/>
          <a:stretch>
            <a:fillRect/>
          </a:stretch>
        </p:blipFill>
        <p:spPr bwMode="auto">
          <a:xfrm>
            <a:off x="3348038" y="2333625"/>
            <a:ext cx="176212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4"/>
          <p:cNvPicPr>
            <a:picLocks noChangeAspect="1" noChangeArrowheads="1"/>
          </p:cNvPicPr>
          <p:nvPr/>
        </p:nvPicPr>
        <p:blipFill>
          <a:blip r:embed="rId5"/>
          <a:srcRect l="30412" t="6924" r="28835" b="7112"/>
          <a:stretch>
            <a:fillRect/>
          </a:stretch>
        </p:blipFill>
        <p:spPr bwMode="auto">
          <a:xfrm>
            <a:off x="5295900" y="2443163"/>
            <a:ext cx="1146175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5"/>
          <p:cNvPicPr>
            <a:picLocks noChangeAspect="1" noChangeArrowheads="1"/>
          </p:cNvPicPr>
          <p:nvPr/>
        </p:nvPicPr>
        <p:blipFill>
          <a:blip r:embed="rId6"/>
          <a:srcRect l="19191" t="14960" r="19385" b="14343"/>
          <a:stretch>
            <a:fillRect/>
          </a:stretch>
        </p:blipFill>
        <p:spPr bwMode="auto">
          <a:xfrm>
            <a:off x="6713538" y="2314575"/>
            <a:ext cx="22510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22"/>
          <p:cNvSpPr>
            <a:spLocks noChangeArrowheads="1"/>
          </p:cNvSpPr>
          <p:nvPr/>
        </p:nvSpPr>
        <p:spPr bwMode="auto">
          <a:xfrm>
            <a:off x="2817813" y="4464050"/>
            <a:ext cx="3624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There are 8- and 4- connected nodes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ChangeArrowheads="1"/>
          </p:cNvSpPr>
          <p:nvPr/>
        </p:nvSpPr>
        <p:spPr bwMode="auto">
          <a:xfrm>
            <a:off x="381000" y="3276600"/>
            <a:ext cx="840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40000"/>
              </a:spcBef>
            </a:pPr>
            <a:endParaRPr lang="en-US" altLang="zh-CN" b="1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602" name="Line 4"/>
          <p:cNvSpPr>
            <a:spLocks noChangeShapeType="1"/>
          </p:cNvSpPr>
          <p:nvPr/>
        </p:nvSpPr>
        <p:spPr bwMode="auto">
          <a:xfrm flipV="1">
            <a:off x="4229100" y="4876800"/>
            <a:ext cx="139700" cy="2413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219200" y="3581400"/>
            <a:ext cx="457200" cy="381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tIns="46038" rIns="92075" bIns="46038"/>
          <a:lstStyle/>
          <a:p>
            <a:pPr algn="just" eaLnBrk="0" hangingPunct="0">
              <a:spcBef>
                <a:spcPct val="20000"/>
              </a:spcBef>
            </a:pPr>
            <a:endParaRPr lang="zh-CN" altLang="en-US" sz="1600" b="1"/>
          </a:p>
          <a:p>
            <a:pPr algn="just" eaLnBrk="0" hangingPunct="0">
              <a:spcBef>
                <a:spcPct val="20000"/>
              </a:spcBef>
            </a:pPr>
            <a:endParaRPr lang="zh-CN" altLang="en-US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04800" y="1295400"/>
            <a:ext cx="8458200" cy="22860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tIns="46038" rIns="92075" bIns="46038"/>
          <a:lstStyle/>
          <a:p>
            <a:pPr eaLnBrk="0" hangingPunct="0">
              <a:lnSpc>
                <a:spcPts val="32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altLang="zh-CN" b="1">
                <a:solidFill>
                  <a:srgbClr val="000099"/>
                </a:solidFill>
              </a:rPr>
              <a:t> </a:t>
            </a:r>
            <a:r>
              <a:rPr lang="en-GB" altLang="zh-CN" sz="2100" b="1">
                <a:solidFill>
                  <a:srgbClr val="000099"/>
                </a:solidFill>
              </a:rPr>
              <a:t>In ZIFs, the Si-O-Si linkages found in silicates are replaced by  Zn-Imidazolate-Zn linkages:</a:t>
            </a:r>
          </a:p>
          <a:p>
            <a:pPr eaLnBrk="0" hangingPunct="0">
              <a:lnSpc>
                <a:spcPts val="4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GB" altLang="zh-CN" sz="2100" b="1">
                <a:solidFill>
                  <a:srgbClr val="000099"/>
                </a:solidFill>
              </a:rPr>
              <a:t> Zn(IM)</a:t>
            </a:r>
            <a:r>
              <a:rPr lang="en-GB" altLang="zh-CN" sz="2100" b="1" baseline="-25000">
                <a:solidFill>
                  <a:srgbClr val="000099"/>
                </a:solidFill>
              </a:rPr>
              <a:t>2</a:t>
            </a:r>
            <a:r>
              <a:rPr lang="en-GB" altLang="zh-CN" sz="2100" b="1">
                <a:solidFill>
                  <a:srgbClr val="000099"/>
                </a:solidFill>
              </a:rPr>
              <a:t> is neutral and forms a range of </a:t>
            </a:r>
          </a:p>
          <a:p>
            <a:pPr eaLnBrk="0" hangingPunct="0">
              <a:lnSpc>
                <a:spcPts val="3200"/>
              </a:lnSpc>
              <a:buFont typeface="Arial" charset="0"/>
              <a:buNone/>
            </a:pPr>
            <a:r>
              <a:rPr lang="en-US" altLang="zh-CN" sz="2100" b="1">
                <a:solidFill>
                  <a:srgbClr val="000099"/>
                </a:solidFill>
              </a:rPr>
              <a:t>  zeolite analogues, such as LTA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0" y="304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zh-CN" sz="2800" b="1">
                <a:solidFill>
                  <a:srgbClr val="000099"/>
                </a:solidFill>
              </a:rPr>
              <a:t>ZIFs: Zeolitic Imidizolate Frameworks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791200" y="5181600"/>
            <a:ext cx="27114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/>
              <a:t>ZIF LTA-type structure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000"/>
              <a:t>(i.e. zeolite-A)</a:t>
            </a:r>
          </a:p>
        </p:txBody>
      </p:sp>
      <p:pic>
        <p:nvPicPr>
          <p:cNvPr id="25607" name="Picture 6" descr="C:\Documents and Settings\Caroline Mellot\My Documents\ZIFs-Yaghi\SIESTA-2008\Manuscript\figures1\figures1\L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0574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Untitled-1 cop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40386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0" descr="zeolitesfrompn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565650"/>
            <a:ext cx="3505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3905250" y="6273800"/>
            <a:ext cx="5238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The structure of </a:t>
            </a:r>
            <a:r>
              <a:rPr lang="en-US" sz="1600">
                <a:latin typeface="Symbol" pitchFamily="18" charset="2"/>
              </a:rPr>
              <a:t>a</a:t>
            </a:r>
            <a:r>
              <a:rPr lang="en-US" sz="1600">
                <a:latin typeface="Calibri" pitchFamily="34" charset="0"/>
              </a:rPr>
              <a:t>- and </a:t>
            </a:r>
            <a:r>
              <a:rPr lang="en-US" sz="1600">
                <a:latin typeface="Symbol" pitchFamily="18" charset="2"/>
              </a:rPr>
              <a:t>b</a:t>
            </a:r>
            <a:r>
              <a:rPr lang="en-US" sz="1600">
                <a:latin typeface="Calibri" pitchFamily="34" charset="0"/>
              </a:rPr>
              <a:t>-quartz</a:t>
            </a:r>
          </a:p>
          <a:p>
            <a:r>
              <a:rPr lang="en-US" sz="1600">
                <a:latin typeface="Calibri" pitchFamily="34" charset="0"/>
              </a:rPr>
              <a:t>W. H. Bragg and R. E. Gibbs, </a:t>
            </a:r>
            <a:r>
              <a:rPr lang="sv-SE" sz="1600" i="1">
                <a:latin typeface="Calibri" pitchFamily="34" charset="0"/>
              </a:rPr>
              <a:t>Proc. Roy. Soc</a:t>
            </a:r>
            <a:r>
              <a:rPr lang="sv-SE" sz="1600">
                <a:latin typeface="Calibri" pitchFamily="34" charset="0"/>
              </a:rPr>
              <a:t>. A 109, 405 (1925)</a:t>
            </a:r>
            <a:endParaRPr lang="en-US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275" y="2822575"/>
            <a:ext cx="400050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b="1"/>
              <a:t>ZIF Topologies are Controlled</a:t>
            </a:r>
          </a:p>
          <a:p>
            <a:pPr algn="ctr"/>
            <a:r>
              <a:rPr lang="en-GB" sz="2800" b="1"/>
              <a:t>by Substituents on the Imidazoles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941888" y="5338763"/>
            <a:ext cx="2195512" cy="1404937"/>
            <a:chOff x="3689637" y="5245441"/>
            <a:chExt cx="2195952" cy="1404741"/>
          </a:xfrm>
        </p:grpSpPr>
        <p:pic>
          <p:nvPicPr>
            <p:cNvPr id="27683" name="Picture 4"/>
            <p:cNvPicPr>
              <a:picLocks noChangeAspect="1" noChangeArrowheads="1"/>
            </p:cNvPicPr>
            <p:nvPr/>
          </p:nvPicPr>
          <p:blipFill>
            <a:blip r:embed="rId3"/>
            <a:srcRect b="10336"/>
            <a:stretch>
              <a:fillRect/>
            </a:stretch>
          </p:blipFill>
          <p:spPr bwMode="auto">
            <a:xfrm>
              <a:off x="3689637" y="5245441"/>
              <a:ext cx="1394979" cy="1404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84" name="TextBox 20"/>
            <p:cNvSpPr txBox="1">
              <a:spLocks noChangeArrowheads="1"/>
            </p:cNvSpPr>
            <p:nvPr/>
          </p:nvSpPr>
          <p:spPr bwMode="auto">
            <a:xfrm>
              <a:off x="4998894" y="5812864"/>
              <a:ext cx="886695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>
                  <a:latin typeface="Calibri" pitchFamily="34" charset="0"/>
                </a:rPr>
                <a:t>ZIF-20, (LTA) Pm-3m</a:t>
              </a:r>
            </a:p>
          </p:txBody>
        </p:sp>
      </p:grpSp>
      <p:grpSp>
        <p:nvGrpSpPr>
          <p:cNvPr id="27652" name="Group 19"/>
          <p:cNvGrpSpPr>
            <a:grpSpLocks/>
          </p:cNvGrpSpPr>
          <p:nvPr/>
        </p:nvGrpSpPr>
        <p:grpSpPr bwMode="auto">
          <a:xfrm>
            <a:off x="609600" y="1257300"/>
            <a:ext cx="1981200" cy="1357313"/>
            <a:chOff x="2049179" y="1494124"/>
            <a:chExt cx="1609725" cy="1409850"/>
          </a:xfrm>
        </p:grpSpPr>
        <p:pic>
          <p:nvPicPr>
            <p:cNvPr id="2768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9179" y="1494124"/>
              <a:ext cx="1609725" cy="90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82" name="TextBox 13"/>
            <p:cNvSpPr txBox="1">
              <a:spLocks noChangeArrowheads="1"/>
            </p:cNvSpPr>
            <p:nvPr/>
          </p:nvSpPr>
          <p:spPr bwMode="auto">
            <a:xfrm>
              <a:off x="2396147" y="2300459"/>
              <a:ext cx="1024136" cy="603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>
                  <a:latin typeface="Calibri" pitchFamily="34" charset="0"/>
                </a:rPr>
                <a:t>ZIF-4</a:t>
              </a:r>
            </a:p>
            <a:p>
              <a:pPr algn="ctr"/>
              <a:r>
                <a:rPr lang="en-GB" sz="1600">
                  <a:latin typeface="Calibri" pitchFamily="34" charset="0"/>
                </a:rPr>
                <a:t>(cag) Pbca</a:t>
              </a:r>
            </a:p>
          </p:txBody>
        </p:sp>
      </p:grpSp>
      <p:grpSp>
        <p:nvGrpSpPr>
          <p:cNvPr id="27653" name="Group 17"/>
          <p:cNvGrpSpPr>
            <a:grpSpLocks/>
          </p:cNvGrpSpPr>
          <p:nvPr/>
        </p:nvGrpSpPr>
        <p:grpSpPr bwMode="auto">
          <a:xfrm>
            <a:off x="914400" y="2652713"/>
            <a:ext cx="1730375" cy="2139950"/>
            <a:chOff x="983675" y="2610722"/>
            <a:chExt cx="1730973" cy="2141098"/>
          </a:xfrm>
        </p:grpSpPr>
        <p:pic>
          <p:nvPicPr>
            <p:cNvPr id="27679" name="Picture 17" descr="zn(im)2.bmp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726" t="9091" r="21211" b="9090"/>
            <a:stretch>
              <a:fillRect/>
            </a:stretch>
          </p:blipFill>
          <p:spPr bwMode="auto">
            <a:xfrm>
              <a:off x="983675" y="2610722"/>
              <a:ext cx="1730973" cy="1684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80" name="TextBox 15"/>
            <p:cNvSpPr txBox="1">
              <a:spLocks noChangeArrowheads="1"/>
            </p:cNvSpPr>
            <p:nvPr/>
          </p:nvSpPr>
          <p:spPr bwMode="auto">
            <a:xfrm>
              <a:off x="1210766" y="4170484"/>
              <a:ext cx="1260911" cy="581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>
                  <a:latin typeface="Calibri" pitchFamily="34" charset="0"/>
                </a:rPr>
                <a:t>Dense (zni)</a:t>
              </a:r>
            </a:p>
            <a:p>
              <a:pPr algn="ctr"/>
              <a:r>
                <a:rPr lang="en-GB" sz="1600">
                  <a:latin typeface="Calibri" pitchFamily="34" charset="0"/>
                </a:rPr>
                <a:t>I4</a:t>
              </a:r>
              <a:r>
                <a:rPr lang="en-GB" sz="1600" baseline="-25000">
                  <a:latin typeface="Calibri" pitchFamily="34" charset="0"/>
                </a:rPr>
                <a:t>1</a:t>
              </a:r>
              <a:r>
                <a:rPr lang="en-GB" sz="1600">
                  <a:latin typeface="Calibri" pitchFamily="34" charset="0"/>
                </a:rPr>
                <a:t>cd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2978150" y="2784475"/>
            <a:ext cx="776288" cy="1150938"/>
          </a:xfrm>
          <a:prstGeom prst="ellipse">
            <a:avLst/>
          </a:pr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9" name="Straight Arrow Connector 28"/>
          <p:cNvCxnSpPr>
            <a:cxnSpLocks noChangeShapeType="1"/>
            <a:stCxn id="26" idx="1"/>
          </p:cNvCxnSpPr>
          <p:nvPr/>
        </p:nvCxnSpPr>
        <p:spPr bwMode="auto">
          <a:xfrm flipH="1" flipV="1">
            <a:off x="2590800" y="1693863"/>
            <a:ext cx="501650" cy="12588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1" name="Straight Arrow Connector 30"/>
          <p:cNvCxnSpPr>
            <a:cxnSpLocks noChangeShapeType="1"/>
            <a:stCxn id="26" idx="2"/>
          </p:cNvCxnSpPr>
          <p:nvPr/>
        </p:nvCxnSpPr>
        <p:spPr bwMode="auto">
          <a:xfrm rot="10800000" flipV="1">
            <a:off x="2479675" y="3359150"/>
            <a:ext cx="498475" cy="79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716338" y="1250950"/>
            <a:ext cx="1965325" cy="2703513"/>
            <a:chOff x="3453680" y="1251671"/>
            <a:chExt cx="1965184" cy="2702936"/>
          </a:xfrm>
        </p:grpSpPr>
        <p:grpSp>
          <p:nvGrpSpPr>
            <p:cNvPr id="27674" name="Group 22"/>
            <p:cNvGrpSpPr>
              <a:grpSpLocks/>
            </p:cNvGrpSpPr>
            <p:nvPr/>
          </p:nvGrpSpPr>
          <p:grpSpPr bwMode="auto">
            <a:xfrm>
              <a:off x="3453680" y="1251671"/>
              <a:ext cx="1965184" cy="1470052"/>
              <a:chOff x="3701330" y="1211406"/>
              <a:chExt cx="1965184" cy="1470052"/>
            </a:xfrm>
          </p:grpSpPr>
          <p:pic>
            <p:nvPicPr>
              <p:cNvPr id="27677" name="Picture 3"/>
              <p:cNvPicPr>
                <a:picLocks noChangeAspect="1" noChangeArrowheads="1"/>
              </p:cNvPicPr>
              <p:nvPr/>
            </p:nvPicPr>
            <p:blipFill>
              <a:blip r:embed="rId6"/>
              <a:srcRect b="11292"/>
              <a:stretch>
                <a:fillRect/>
              </a:stretch>
            </p:blipFill>
            <p:spPr bwMode="auto">
              <a:xfrm>
                <a:off x="3701330" y="1211406"/>
                <a:ext cx="1258597" cy="1323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78" name="TextBox 21"/>
              <p:cNvSpPr txBox="1">
                <a:spLocks noChangeArrowheads="1"/>
              </p:cNvSpPr>
              <p:nvPr/>
            </p:nvSpPr>
            <p:spPr bwMode="auto">
              <a:xfrm>
                <a:off x="4779819" y="1850461"/>
                <a:ext cx="886695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600">
                    <a:latin typeface="Calibri" pitchFamily="34" charset="0"/>
                  </a:rPr>
                  <a:t>ZIF-8</a:t>
                </a:r>
              </a:p>
              <a:p>
                <a:pPr algn="ctr"/>
                <a:r>
                  <a:rPr lang="en-GB" sz="1600">
                    <a:latin typeface="Calibri" pitchFamily="34" charset="0"/>
                  </a:rPr>
                  <a:t>(sod)</a:t>
                </a:r>
              </a:p>
              <a:p>
                <a:pPr algn="ctr"/>
                <a:r>
                  <a:rPr lang="en-GB" sz="1600">
                    <a:latin typeface="Calibri" pitchFamily="34" charset="0"/>
                  </a:rPr>
                  <a:t>I-43m</a:t>
                </a:r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3509238" y="2803915"/>
              <a:ext cx="647654" cy="1150692"/>
            </a:xfrm>
            <a:prstGeom prst="ellipse">
              <a:avLst/>
            </a:prstGeom>
            <a:noFill/>
            <a:ln w="952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5" name="Straight Arrow Connector 34"/>
            <p:cNvCxnSpPr>
              <a:cxnSpLocks noChangeShapeType="1"/>
              <a:stCxn id="34" idx="7"/>
            </p:cNvCxnSpPr>
            <p:nvPr/>
          </p:nvCxnSpPr>
          <p:spPr bwMode="auto">
            <a:xfrm rot="5400000" flipH="1" flipV="1">
              <a:off x="3966434" y="2683277"/>
              <a:ext cx="387267" cy="193661"/>
            </a:xfrm>
            <a:prstGeom prst="straightConnector1">
              <a:avLst/>
            </a:prstGeom>
            <a:noFill/>
            <a:ln w="25400">
              <a:solidFill>
                <a:srgbClr val="7030A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762000" y="4100513"/>
            <a:ext cx="3302000" cy="2528887"/>
            <a:chOff x="595737" y="4100511"/>
            <a:chExt cx="3204738" cy="2538702"/>
          </a:xfrm>
        </p:grpSpPr>
        <p:grpSp>
          <p:nvGrpSpPr>
            <p:cNvPr id="27669" name="Group 16"/>
            <p:cNvGrpSpPr>
              <a:grpSpLocks/>
            </p:cNvGrpSpPr>
            <p:nvPr/>
          </p:nvGrpSpPr>
          <p:grpSpPr bwMode="auto">
            <a:xfrm>
              <a:off x="595737" y="4792391"/>
              <a:ext cx="1967345" cy="1846822"/>
              <a:chOff x="1551701" y="4778535"/>
              <a:chExt cx="1967345" cy="1846822"/>
            </a:xfrm>
          </p:grpSpPr>
          <p:sp>
            <p:nvSpPr>
              <p:cNvPr id="27672" name="TextBox 11"/>
              <p:cNvSpPr txBox="1">
                <a:spLocks noChangeArrowheads="1"/>
              </p:cNvSpPr>
              <p:nvPr/>
            </p:nvSpPr>
            <p:spPr bwMode="auto">
              <a:xfrm>
                <a:off x="1911915" y="6040582"/>
                <a:ext cx="13854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600">
                    <a:latin typeface="Calibri" pitchFamily="34" charset="0"/>
                  </a:rPr>
                  <a:t>ZIF-7 &amp; ZIF-9</a:t>
                </a:r>
              </a:p>
              <a:p>
                <a:pPr algn="ctr"/>
                <a:r>
                  <a:rPr lang="en-GB" sz="1600">
                    <a:latin typeface="Calibri" pitchFamily="34" charset="0"/>
                  </a:rPr>
                  <a:t>(sod) R-3</a:t>
                </a:r>
              </a:p>
            </p:txBody>
          </p:sp>
          <p:pic>
            <p:nvPicPr>
              <p:cNvPr id="27673" name="Picture 13" descr="zif7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51701" y="4778535"/>
                <a:ext cx="1967345" cy="1375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Oval 40"/>
            <p:cNvSpPr/>
            <p:nvPr/>
          </p:nvSpPr>
          <p:spPr>
            <a:xfrm>
              <a:off x="2880654" y="4100511"/>
              <a:ext cx="919821" cy="1040660"/>
            </a:xfrm>
            <a:prstGeom prst="ellipse">
              <a:avLst/>
            </a:prstGeom>
            <a:noFill/>
            <a:ln w="952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2" name="Straight Arrow Connector 41"/>
            <p:cNvCxnSpPr>
              <a:cxnSpLocks noChangeShapeType="1"/>
              <a:stCxn id="41" idx="2"/>
            </p:cNvCxnSpPr>
            <p:nvPr/>
          </p:nvCxnSpPr>
          <p:spPr bwMode="auto">
            <a:xfrm rot="10800000" flipV="1">
              <a:off x="2199647" y="4620045"/>
              <a:ext cx="681007" cy="537063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6" name="Oval 45"/>
          <p:cNvSpPr/>
          <p:nvPr/>
        </p:nvSpPr>
        <p:spPr>
          <a:xfrm>
            <a:off x="4092575" y="4076700"/>
            <a:ext cx="871538" cy="1081088"/>
          </a:xfrm>
          <a:prstGeom prst="ellipse">
            <a:avLst/>
          </a:prstGeom>
          <a:noFill/>
          <a:ln w="952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47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4699794" y="5150644"/>
            <a:ext cx="385763" cy="314325"/>
          </a:xfrm>
          <a:prstGeom prst="straightConnector1">
            <a:avLst/>
          </a:prstGeom>
          <a:noFill/>
          <a:ln w="25400">
            <a:solidFill>
              <a:srgbClr val="16165D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3886200" y="1266825"/>
            <a:ext cx="4343400" cy="3000375"/>
            <a:chOff x="3714753" y="1267356"/>
            <a:chExt cx="4251602" cy="3090332"/>
          </a:xfrm>
        </p:grpSpPr>
        <p:grpSp>
          <p:nvGrpSpPr>
            <p:cNvPr id="27663" name="Group 23"/>
            <p:cNvGrpSpPr>
              <a:grpSpLocks/>
            </p:cNvGrpSpPr>
            <p:nvPr/>
          </p:nvGrpSpPr>
          <p:grpSpPr bwMode="auto">
            <a:xfrm>
              <a:off x="5666944" y="1267356"/>
              <a:ext cx="2299411" cy="1406572"/>
              <a:chOff x="5195889" y="1128810"/>
              <a:chExt cx="2299411" cy="1406572"/>
            </a:xfrm>
          </p:grpSpPr>
          <p:pic>
            <p:nvPicPr>
              <p:cNvPr id="27667" name="Picture 2"/>
              <p:cNvPicPr>
                <a:picLocks noChangeAspect="1" noChangeArrowheads="1"/>
              </p:cNvPicPr>
              <p:nvPr/>
            </p:nvPicPr>
            <p:blipFill>
              <a:blip r:embed="rId8"/>
              <a:srcRect b="12427"/>
              <a:stretch>
                <a:fillRect/>
              </a:stretch>
            </p:blipFill>
            <p:spPr bwMode="auto">
              <a:xfrm>
                <a:off x="5195889" y="1128810"/>
                <a:ext cx="1329602" cy="1406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8" name="TextBox 18"/>
              <p:cNvSpPr txBox="1">
                <a:spLocks noChangeArrowheads="1"/>
              </p:cNvSpPr>
              <p:nvPr/>
            </p:nvSpPr>
            <p:spPr bwMode="auto">
              <a:xfrm>
                <a:off x="6427938" y="1580221"/>
                <a:ext cx="1067362" cy="850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600">
                    <a:latin typeface="Calibri" pitchFamily="34" charset="0"/>
                  </a:rPr>
                  <a:t>ZIF-68</a:t>
                </a:r>
              </a:p>
              <a:p>
                <a:pPr algn="ctr"/>
                <a:r>
                  <a:rPr lang="en-GB" sz="1600">
                    <a:latin typeface="Calibri" pitchFamily="34" charset="0"/>
                  </a:rPr>
                  <a:t>(gme)</a:t>
                </a:r>
              </a:p>
              <a:p>
                <a:pPr algn="ctr"/>
                <a:r>
                  <a:rPr lang="en-GB" sz="1600">
                    <a:latin typeface="Calibri" pitchFamily="34" charset="0"/>
                  </a:rPr>
                  <a:t>P6</a:t>
                </a:r>
                <a:r>
                  <a:rPr lang="en-GB" sz="1600" baseline="-25000">
                    <a:latin typeface="Calibri" pitchFamily="34" charset="0"/>
                  </a:rPr>
                  <a:t>3</a:t>
                </a:r>
                <a:r>
                  <a:rPr lang="en-GB" sz="1600">
                    <a:latin typeface="Calibri" pitchFamily="34" charset="0"/>
                  </a:rPr>
                  <a:t>/mmc</a:t>
                </a:r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5114861" y="2823968"/>
              <a:ext cx="957232" cy="1149473"/>
            </a:xfrm>
            <a:prstGeom prst="ellipse">
              <a:avLst/>
            </a:prstGeom>
            <a:noFill/>
            <a:ln w="9525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2" name="Straight Arrow Connector 31"/>
            <p:cNvCxnSpPr>
              <a:cxnSpLocks noChangeShapeType="1"/>
            </p:cNvCxnSpPr>
            <p:nvPr/>
          </p:nvCxnSpPr>
          <p:spPr bwMode="auto">
            <a:xfrm flipV="1">
              <a:off x="3714753" y="2442991"/>
              <a:ext cx="2057427" cy="191469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9" name="Straight Arrow Connector 48"/>
            <p:cNvCxnSpPr>
              <a:cxnSpLocks noChangeShapeType="1"/>
            </p:cNvCxnSpPr>
            <p:nvPr/>
          </p:nvCxnSpPr>
          <p:spPr bwMode="auto">
            <a:xfrm rot="5400000" flipH="1" flipV="1">
              <a:off x="5750817" y="2664103"/>
              <a:ext cx="328655" cy="170934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7662" name="Rectangle 19"/>
          <p:cNvSpPr>
            <a:spLocks noChangeArrowheads="1"/>
          </p:cNvSpPr>
          <p:nvPr/>
        </p:nvSpPr>
        <p:spPr bwMode="auto">
          <a:xfrm>
            <a:off x="0" y="1143000"/>
            <a:ext cx="9144000" cy="76200"/>
          </a:xfrm>
          <a:prstGeom prst="rect">
            <a:avLst/>
          </a:prstGeom>
          <a:solidFill>
            <a:srgbClr val="99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1064</Words>
  <Application>Microsoft Macintosh PowerPoint</Application>
  <PresentationFormat>On-screen Show (4:3)</PresentationFormat>
  <Paragraphs>221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Calibri</vt:lpstr>
      <vt:lpstr>Arial</vt:lpstr>
      <vt:lpstr>宋体</vt:lpstr>
      <vt:lpstr>Symbol</vt:lpstr>
      <vt:lpstr>ＭＳ Ｐゴシック</vt:lpstr>
      <vt:lpstr>Times New Roman</vt:lpstr>
      <vt:lpstr>黑体</vt:lpstr>
      <vt:lpstr>楷体_GB2312</vt:lpstr>
      <vt:lpstr>Wingdings</vt:lpstr>
      <vt:lpstr>Times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Major New Classes of Materials in the last 40 years</vt:lpstr>
      <vt:lpstr>Slide 27</vt:lpstr>
    </vt:vector>
  </TitlesOfParts>
  <Company>CU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 Cheetham</dc:creator>
  <cp:lastModifiedBy>staff</cp:lastModifiedBy>
  <cp:revision>62</cp:revision>
  <dcterms:created xsi:type="dcterms:W3CDTF">2012-12-05T20:30:13Z</dcterms:created>
  <dcterms:modified xsi:type="dcterms:W3CDTF">2013-02-06T16:42:13Z</dcterms:modified>
</cp:coreProperties>
</file>